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337" r:id="rId3"/>
    <p:sldId id="342" r:id="rId4"/>
    <p:sldId id="341" r:id="rId5"/>
    <p:sldId id="275" r:id="rId6"/>
    <p:sldId id="307" r:id="rId7"/>
    <p:sldId id="308" r:id="rId8"/>
    <p:sldId id="283" r:id="rId9"/>
    <p:sldId id="311" r:id="rId10"/>
    <p:sldId id="312" r:id="rId11"/>
    <p:sldId id="291" r:id="rId12"/>
    <p:sldId id="315" r:id="rId13"/>
    <p:sldId id="316" r:id="rId14"/>
    <p:sldId id="299" r:id="rId15"/>
    <p:sldId id="319" r:id="rId16"/>
    <p:sldId id="32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EE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3" autoAdjust="0"/>
    <p:restoredTop sz="94660"/>
  </p:normalViewPr>
  <p:slideViewPr>
    <p:cSldViewPr>
      <p:cViewPr varScale="1">
        <p:scale>
          <a:sx n="91" d="100"/>
          <a:sy n="91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wustl.edu\Shares\WUMC\Projects\Monthly-Reports\monthly-crime-reports\reports\2023\11-November\11.23-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MAIN!$B$60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5715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MAIN!$A$61:$A$72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MAIN!$B$61:$B$72</c:f>
              <c:numCache>
                <c:formatCode>General</c:formatCode>
                <c:ptCount val="12"/>
                <c:pt idx="0">
                  <c:v>1579.9</c:v>
                </c:pt>
                <c:pt idx="1">
                  <c:v>1581.6</c:v>
                </c:pt>
                <c:pt idx="2">
                  <c:v>1379.6</c:v>
                </c:pt>
                <c:pt idx="3">
                  <c:v>1307.0999999999999</c:v>
                </c:pt>
                <c:pt idx="4">
                  <c:v>1347.6</c:v>
                </c:pt>
                <c:pt idx="5">
                  <c:v>1486.1</c:v>
                </c:pt>
                <c:pt idx="6">
                  <c:v>1364.4</c:v>
                </c:pt>
                <c:pt idx="7">
                  <c:v>1467.2</c:v>
                </c:pt>
                <c:pt idx="8">
                  <c:v>1370</c:v>
                </c:pt>
                <c:pt idx="9">
                  <c:v>1383.7</c:v>
                </c:pt>
                <c:pt idx="10">
                  <c:v>1524.7</c:v>
                </c:pt>
                <c:pt idx="11">
                  <c:v>1326.8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92-4681-A20F-EF43B963DA83}"/>
            </c:ext>
          </c:extLst>
        </c:ser>
        <c:ser>
          <c:idx val="1"/>
          <c:order val="1"/>
          <c:tx>
            <c:strRef>
              <c:f>MAIN!$C$60</c:f>
              <c:strCache>
                <c:ptCount val="1"/>
                <c:pt idx="0">
                  <c:v>Academy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MAIN!$A$61:$A$72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MAIN!$C$61:$C$72</c:f>
              <c:numCache>
                <c:formatCode>General</c:formatCode>
                <c:ptCount val="12"/>
                <c:pt idx="0">
                  <c:v>1273.9000000000001</c:v>
                </c:pt>
                <c:pt idx="1">
                  <c:v>1698.5</c:v>
                </c:pt>
                <c:pt idx="2">
                  <c:v>1401.3</c:v>
                </c:pt>
                <c:pt idx="3">
                  <c:v>1825.9</c:v>
                </c:pt>
                <c:pt idx="4">
                  <c:v>1868.4</c:v>
                </c:pt>
                <c:pt idx="5">
                  <c:v>1401.3</c:v>
                </c:pt>
                <c:pt idx="6">
                  <c:v>1146.5</c:v>
                </c:pt>
                <c:pt idx="7">
                  <c:v>1401.3</c:v>
                </c:pt>
                <c:pt idx="8">
                  <c:v>1061.5999999999999</c:v>
                </c:pt>
                <c:pt idx="9">
                  <c:v>1104</c:v>
                </c:pt>
                <c:pt idx="10">
                  <c:v>1104</c:v>
                </c:pt>
                <c:pt idx="11">
                  <c:v>1231.4000000000001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92-4681-A20F-EF43B963DA83}"/>
            </c:ext>
          </c:extLst>
        </c:ser>
        <c:ser>
          <c:idx val="2"/>
          <c:order val="2"/>
          <c:tx>
            <c:strRef>
              <c:f>MAIN!$D$60</c:f>
              <c:strCache>
                <c:ptCount val="1"/>
                <c:pt idx="0">
                  <c:v>Fountain Park Crime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MAIN!$A$61:$A$72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MAIN!$D$61:$D$72</c:f>
              <c:numCache>
                <c:formatCode>General</c:formatCode>
                <c:ptCount val="12"/>
                <c:pt idx="0">
                  <c:v>3069.8</c:v>
                </c:pt>
                <c:pt idx="1">
                  <c:v>3627.9</c:v>
                </c:pt>
                <c:pt idx="2">
                  <c:v>1395.3</c:v>
                </c:pt>
                <c:pt idx="3">
                  <c:v>3069.8</c:v>
                </c:pt>
                <c:pt idx="4">
                  <c:v>2238.6</c:v>
                </c:pt>
                <c:pt idx="5">
                  <c:v>2883.7</c:v>
                </c:pt>
                <c:pt idx="6">
                  <c:v>1581.4</c:v>
                </c:pt>
                <c:pt idx="7">
                  <c:v>2139.5</c:v>
                </c:pt>
                <c:pt idx="8">
                  <c:v>1860.5</c:v>
                </c:pt>
                <c:pt idx="9">
                  <c:v>2697.7</c:v>
                </c:pt>
                <c:pt idx="10">
                  <c:v>2790.7</c:v>
                </c:pt>
                <c:pt idx="11">
                  <c:v>930.2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92-4681-A20F-EF43B963DA83}"/>
            </c:ext>
          </c:extLst>
        </c:ser>
        <c:ser>
          <c:idx val="3"/>
          <c:order val="3"/>
          <c:tx>
            <c:strRef>
              <c:f>MAIN!$E$60</c:f>
              <c:strCache>
                <c:ptCount val="1"/>
                <c:pt idx="0">
                  <c:v>Lewis Place Crime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MAIN!$A$61:$A$72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MAIN!$E$61:$E$72</c:f>
              <c:numCache>
                <c:formatCode>General</c:formatCode>
                <c:ptCount val="12"/>
                <c:pt idx="0">
                  <c:v>1545.3</c:v>
                </c:pt>
                <c:pt idx="1">
                  <c:v>735.8</c:v>
                </c:pt>
                <c:pt idx="2">
                  <c:v>735.8</c:v>
                </c:pt>
                <c:pt idx="3">
                  <c:v>1030.2</c:v>
                </c:pt>
                <c:pt idx="4">
                  <c:v>1545.3</c:v>
                </c:pt>
                <c:pt idx="5">
                  <c:v>1839.6</c:v>
                </c:pt>
                <c:pt idx="6">
                  <c:v>662.3</c:v>
                </c:pt>
                <c:pt idx="7">
                  <c:v>1545.3</c:v>
                </c:pt>
                <c:pt idx="8">
                  <c:v>1913.2</c:v>
                </c:pt>
                <c:pt idx="9">
                  <c:v>1986.8</c:v>
                </c:pt>
                <c:pt idx="10">
                  <c:v>1250.9000000000001</c:v>
                </c:pt>
                <c:pt idx="11">
                  <c:v>735.8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92-4681-A20F-EF43B963DA83}"/>
            </c:ext>
          </c:extLst>
        </c:ser>
        <c:ser>
          <c:idx val="4"/>
          <c:order val="4"/>
          <c:tx>
            <c:strRef>
              <c:f>MAIN!$F$60</c:f>
              <c:strCache>
                <c:ptCount val="1"/>
                <c:pt idx="0">
                  <c:v>Vandeventer Crime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MAIN!$A$61:$A$72</c:f>
              <c:numCache>
                <c:formatCode>mmm\-yy</c:formatCode>
                <c:ptCount val="12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</c:numCache>
            </c:numRef>
          </c:cat>
          <c:val>
            <c:numRef>
              <c:f>MAIN!$F$61:$F$72</c:f>
              <c:numCache>
                <c:formatCode>General</c:formatCode>
                <c:ptCount val="12"/>
                <c:pt idx="0">
                  <c:v>1322.9</c:v>
                </c:pt>
                <c:pt idx="1">
                  <c:v>1028.9000000000001</c:v>
                </c:pt>
                <c:pt idx="2">
                  <c:v>1273.9000000000001</c:v>
                </c:pt>
                <c:pt idx="3">
                  <c:v>1273.9000000000001</c:v>
                </c:pt>
                <c:pt idx="4">
                  <c:v>881.9</c:v>
                </c:pt>
                <c:pt idx="5">
                  <c:v>2008.9</c:v>
                </c:pt>
                <c:pt idx="6">
                  <c:v>1861.8</c:v>
                </c:pt>
                <c:pt idx="7">
                  <c:v>1322.9</c:v>
                </c:pt>
                <c:pt idx="8">
                  <c:v>1518.9</c:v>
                </c:pt>
                <c:pt idx="9">
                  <c:v>1812.8</c:v>
                </c:pt>
                <c:pt idx="10">
                  <c:v>1420.9</c:v>
                </c:pt>
                <c:pt idx="11">
                  <c:v>1322.9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92-4681-A20F-EF43B963D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625576"/>
        <c:axId val="489626232"/>
      </c:lineChart>
      <c:dateAx>
        <c:axId val="489625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Time of the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89626232"/>
        <c:crosses val="autoZero"/>
        <c:auto val="1"/>
        <c:lblOffset val="100"/>
        <c:baseTimeUnit val="months"/>
      </c:dateAx>
      <c:valAx>
        <c:axId val="48962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Crime Rate per 100,000</a:t>
                </a:r>
                <a:r>
                  <a:rPr lang="en-US" baseline="0" dirty="0" smtClean="0"/>
                  <a:t> Residents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8962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7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5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7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2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6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3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54212" y="2276873"/>
            <a:ext cx="7772400" cy="273630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Academy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Fountain Park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Lewis Place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err="1" smtClean="0">
                <a:latin typeface="Bahnschrift" panose="020B0502040204020203" pitchFamily="34" charset="0"/>
              </a:rPr>
              <a:t>Vandeventer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7964" y="5445224"/>
            <a:ext cx="7264436" cy="864096"/>
          </a:xfrm>
        </p:spPr>
        <p:txBody>
          <a:bodyPr>
            <a:normAutofit/>
          </a:bodyPr>
          <a:lstStyle/>
          <a:p>
            <a:r>
              <a:rPr sz="2400" dirty="0" smtClean="0">
                <a:latin typeface="Bahnschrift" panose="020B0502040204020203" pitchFamily="34" charset="0"/>
              </a:rPr>
              <a:t>Washington </a:t>
            </a:r>
            <a:r>
              <a:rPr sz="2400" dirty="0">
                <a:latin typeface="Bahnschrift" panose="020B0502040204020203" pitchFamily="34" charset="0"/>
              </a:rPr>
              <a:t>University Medical Center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40012" y="497836"/>
            <a:ext cx="6400800" cy="149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Dec</a:t>
            </a:r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ember </a:t>
            </a:r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2023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31" y="279596"/>
            <a:ext cx="5070336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Fountain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70270"/>
              </p:ext>
            </p:extLst>
          </p:nvPr>
        </p:nvGraphicFramePr>
        <p:xfrm>
          <a:off x="365760" y="1115290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35995893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26815737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7037856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08630282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57717"/>
              </p:ext>
            </p:extLst>
          </p:nvPr>
        </p:nvGraphicFramePr>
        <p:xfrm>
          <a:off x="374896" y="3857920"/>
          <a:ext cx="7941523" cy="2667424"/>
        </p:xfrm>
        <a:graphic>
          <a:graphicData uri="http://schemas.openxmlformats.org/drawingml/2006/table">
            <a:tbl>
              <a:tblPr/>
              <a:tblGrid>
                <a:gridCol w="165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503149685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842594848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812096966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1506983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3038853533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220635614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Lewis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067" y="260039"/>
            <a:ext cx="3547864" cy="122413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Lewis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71" y="1700808"/>
            <a:ext cx="7990655" cy="496855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0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23%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(13 crimes)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50</a:t>
            </a:r>
            <a:r>
              <a:rPr lang="en-US" sz="20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(2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205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</a:t>
            </a:r>
            <a:r>
              <a:rPr lang="en-US" sz="24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199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43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2</a:t>
            </a:r>
            <a:r>
              <a:rPr lang="en-US" sz="20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(42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27" y="332656"/>
            <a:ext cx="5142344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Lewis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42481"/>
              </p:ext>
            </p:extLst>
          </p:nvPr>
        </p:nvGraphicFramePr>
        <p:xfrm>
          <a:off x="365758" y="1187298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91363372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85095664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62321641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72188666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68989"/>
              </p:ext>
            </p:extLst>
          </p:nvPr>
        </p:nvGraphicFramePr>
        <p:xfrm>
          <a:off x="374897" y="3929928"/>
          <a:ext cx="7941524" cy="2667424"/>
        </p:xfrm>
        <a:graphic>
          <a:graphicData uri="http://schemas.openxmlformats.org/drawingml/2006/table">
            <a:tbl>
              <a:tblPr/>
              <a:tblGrid>
                <a:gridCol w="165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4270044919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4247568373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59687333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069530168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3554084864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348860690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 smtClean="0">
                <a:latin typeface="Bahnschrift" panose="020B0502040204020203" pitchFamily="34" charset="0"/>
              </a:rPr>
              <a:t>Vandeventer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966" y="440668"/>
            <a:ext cx="3979912" cy="1188720"/>
          </a:xfrm>
        </p:spPr>
        <p:txBody>
          <a:bodyPr/>
          <a:lstStyle/>
          <a:p>
            <a:r>
              <a:rPr dirty="0" err="1" smtClean="0">
                <a:latin typeface="Bahnschrift" panose="020B0502040204020203" pitchFamily="34" charset="0"/>
              </a:rPr>
              <a:t>Vandeventer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70" y="1844824"/>
            <a:ext cx="8136903" cy="460851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27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13%</a:t>
            </a:r>
            <a:r>
              <a:rPr sz="24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31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43%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(7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355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</a:t>
            </a:r>
            <a:r>
              <a:rPr lang="en-US" sz="24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360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67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24%</a:t>
            </a:r>
            <a:r>
              <a:rPr sz="20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54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19" y="207588"/>
            <a:ext cx="5286360" cy="845148"/>
          </a:xfrm>
        </p:spPr>
        <p:txBody>
          <a:bodyPr>
            <a:normAutofit fontScale="90000"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Vandeventer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28934"/>
              </p:ext>
            </p:extLst>
          </p:nvPr>
        </p:nvGraphicFramePr>
        <p:xfrm>
          <a:off x="365761" y="1115290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80431505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01429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27529588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80758407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94127"/>
              </p:ext>
            </p:extLst>
          </p:nvPr>
        </p:nvGraphicFramePr>
        <p:xfrm>
          <a:off x="374891" y="3929928"/>
          <a:ext cx="7941524" cy="2667424"/>
        </p:xfrm>
        <a:graphic>
          <a:graphicData uri="http://schemas.openxmlformats.org/drawingml/2006/table">
            <a:tbl>
              <a:tblPr/>
              <a:tblGrid>
                <a:gridCol w="165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91630235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501348267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604866969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78747488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92689790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55791214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5776" y="2996952"/>
            <a:ext cx="1215056" cy="50669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3568" y="2334091"/>
            <a:ext cx="2202554" cy="95410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Academy, Fountain Park, Lewis Place, and </a:t>
            </a:r>
            <a:r>
              <a:rPr lang="en-US" sz="1400" kern="0" dirty="0" err="1" smtClean="0">
                <a:solidFill>
                  <a:prstClr val="black"/>
                </a:solidFill>
                <a:latin typeface="Bahnschrift" panose="020B0502040204020203" pitchFamily="34" charset="0"/>
              </a:rPr>
              <a:t>Vandeventer</a:t>
            </a: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 are all located within District 5.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470827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City of St Louis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Police Districts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5 </a:t>
            </a:r>
            <a:r>
              <a:rPr lang="en-US" dirty="0" smtClean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97366"/>
            <a:ext cx="5760641" cy="4680520"/>
          </a:xfrm>
        </p:spPr>
        <p:txBody>
          <a:bodyPr>
            <a:normAutofit fontScale="85000" lnSpcReduction="10000"/>
          </a:bodyPr>
          <a:lstStyle/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10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both 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and 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  <a:endParaRPr sz="2400" b="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194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the </a:t>
            </a:r>
            <a:r>
              <a:rPr sz="2400" i="0" u="none" cap="none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</a:t>
            </a:r>
            <a:r>
              <a:rPr sz="2400" i="0" u="none" cap="none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</a:t>
            </a:r>
            <a:r>
              <a:rPr sz="2400" i="0" u="none" cap="none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End</a:t>
            </a:r>
            <a:endParaRPr sz="2400" i="0" u="none" cap="none" dirty="0">
              <a:ln w="3175">
                <a:noFill/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45.9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735.8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  <a:endParaRPr sz="2400" b="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 crime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2026.8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b="0" i="0" u="none" cap="none" dirty="0" err="1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Place</a:t>
            </a:r>
            <a:endParaRPr sz="2400" b="0" i="0" u="none" cap="none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0" i="0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b="0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1218.2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There are 15 neighborhoods in District 5.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Academy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Central West End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DeBaliviere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Fountain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Hamilton Heights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East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West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Lewis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Skinker-DeBaliviere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Greater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Vandeventer</a:t>
            </a:r>
            <a:endParaRPr kumimoji="0" lang="en-US" sz="2400" b="0" i="0" u="none" strike="noStrike" kern="1200" cap="none" spc="0" normalizeH="0" baseline="0" noProof="0" dirty="0" smtClean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Visitation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Wells-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Goodfellow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2142391" y="260648"/>
            <a:ext cx="4865062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latin typeface="Bahnschrift" panose="020B0502040204020203" pitchFamily="34" charset="0"/>
              </a:rPr>
              <a:t>Neighborhoods vs City</a:t>
            </a:r>
            <a:br>
              <a:rPr lang="en-US" sz="2300" dirty="0" smtClean="0">
                <a:latin typeface="Bahnschrift" panose="020B0502040204020203" pitchFamily="34" charset="0"/>
              </a:rPr>
            </a:br>
            <a:r>
              <a:rPr lang="en-US" sz="2300" dirty="0" smtClean="0">
                <a:latin typeface="Bahnschrift" panose="020B0502040204020203" pitchFamily="34" charset="0"/>
              </a:rPr>
              <a:t>Crime rate over time</a:t>
            </a:r>
            <a:endParaRPr lang="en-US" sz="23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070787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>
                <a:latin typeface="Bahnschrift" panose="020B0502040204020203" pitchFamily="34" charset="0"/>
              </a:rPr>
              <a:t>Academy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982" y="476672"/>
            <a:ext cx="3691880" cy="1096156"/>
          </a:xfrm>
        </p:spPr>
        <p:txBody>
          <a:bodyPr>
            <a:normAutofit/>
          </a:bodyPr>
          <a:lstStyle/>
          <a:p>
            <a:r>
              <a:rPr dirty="0" smtClean="0">
                <a:latin typeface="Bahnschrift" panose="020B0502040204020203" pitchFamily="34" charset="0"/>
              </a:rPr>
              <a:t>Academy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</a:t>
            </a:r>
            <a:r>
              <a:rPr lang="en-US" dirty="0" smtClean="0">
                <a:latin typeface="Bahnschrift" panose="020B0502040204020203" pitchFamily="34" charset="0"/>
              </a:rPr>
              <a:t>m</a:t>
            </a:r>
            <a:r>
              <a:rPr dirty="0" smtClean="0">
                <a:latin typeface="Bahnschrift" panose="020B0502040204020203" pitchFamily="34" charset="0"/>
              </a:rPr>
              <a:t>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66" y="1772816"/>
            <a:ext cx="8208911" cy="460851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59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6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76%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ovember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 (25 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380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30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(546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69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</a:t>
            </a:r>
            <a:r>
              <a:rPr lang="en-US"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47%</a:t>
            </a:r>
            <a:r>
              <a:rPr lang="en-US" sz="2000" b="1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(130 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03920" y="4036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059" y="151258"/>
            <a:ext cx="5492080" cy="1094276"/>
          </a:xfrm>
        </p:spPr>
        <p:txBody>
          <a:bodyPr/>
          <a:lstStyle/>
          <a:p>
            <a:r>
              <a:rPr dirty="0" smtClean="0">
                <a:latin typeface="Bahnschrift" panose="020B0502040204020203" pitchFamily="34" charset="0"/>
              </a:rPr>
              <a:t>Academy 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01171"/>
              </p:ext>
            </p:extLst>
          </p:nvPr>
        </p:nvGraphicFramePr>
        <p:xfrm>
          <a:off x="393769" y="1196752"/>
          <a:ext cx="8421624" cy="2673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44376569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44367436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187141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11859584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4826"/>
              </p:ext>
            </p:extLst>
          </p:nvPr>
        </p:nvGraphicFramePr>
        <p:xfrm>
          <a:off x="374897" y="3929928"/>
          <a:ext cx="7941525" cy="2667424"/>
        </p:xfrm>
        <a:graphic>
          <a:graphicData uri="http://schemas.openxmlformats.org/drawingml/2006/table">
            <a:tbl>
              <a:tblPr/>
              <a:tblGrid>
                <a:gridCol w="165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33138059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3283365220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173860211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84726455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1409953118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426462682"/>
                    </a:ext>
                  </a:extLst>
                </a:gridCol>
                <a:gridCol w="523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Fountain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978" y="260648"/>
            <a:ext cx="3763888" cy="1188720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Fountain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31812" cy="460851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0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66</a:t>
            </a:r>
            <a:r>
              <a:rPr lang="en-US" sz="24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4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(29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40</a:t>
            </a:r>
            <a:r>
              <a:rPr lang="en-US"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November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299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20%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372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51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so far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32</a:t>
            </a:r>
            <a:r>
              <a:rPr lang="en-US"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0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this time in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75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251298"/>
            <a:ext cx="504056" cy="513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3801</TotalTime>
  <Words>1664</Words>
  <Application>Microsoft Office PowerPoint</Application>
  <PresentationFormat>On-screen Show (4:3)</PresentationFormat>
  <Paragraphs>1073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Bahnschrift</vt:lpstr>
      <vt:lpstr>Gill Sans MT</vt:lpstr>
      <vt:lpstr>Parcel</vt:lpstr>
      <vt:lpstr>Academy Fountain Park Lewis Place Vandeventer</vt:lpstr>
      <vt:lpstr>City of St Louis Police Districts</vt:lpstr>
      <vt:lpstr>District 5 Summary Notes</vt:lpstr>
      <vt:lpstr>PowerPoint Presentation</vt:lpstr>
      <vt:lpstr>Academy Neighborhood Detail</vt:lpstr>
      <vt:lpstr>Academy Summary Notes</vt:lpstr>
      <vt:lpstr>Academy  Year to Year Comparison</vt:lpstr>
      <vt:lpstr>Fountain Park Neighborhood Detail</vt:lpstr>
      <vt:lpstr>Fountain Park Summary Notes</vt:lpstr>
      <vt:lpstr>Fountain Park Year to Year Comparison</vt:lpstr>
      <vt:lpstr>Lewis Place Neighborhood Detail</vt:lpstr>
      <vt:lpstr>Lewis Place Summary Notes</vt:lpstr>
      <vt:lpstr>Lewis Place Year to Year Comparison</vt:lpstr>
      <vt:lpstr>Vandeventer Neighborhood Detail</vt:lpstr>
      <vt:lpstr>Vandeventer Summary Notes</vt:lpstr>
      <vt:lpstr>Vandeventer Year to Year Comparison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Fountain Park Lewis Place Vandeventer</dc:title>
  <dc:subject/>
  <dc:creator>Jess Watson</dc:creator>
  <cp:keywords/>
  <dc:description/>
  <cp:lastModifiedBy>Watson, Jess</cp:lastModifiedBy>
  <cp:revision>194</cp:revision>
  <dcterms:created xsi:type="dcterms:W3CDTF">2017-02-13T16:18:36Z</dcterms:created>
  <dcterms:modified xsi:type="dcterms:W3CDTF">2024-01-02T16:24:17Z</dcterms:modified>
  <cp:category/>
</cp:coreProperties>
</file>