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337" r:id="rId3"/>
    <p:sldId id="342" r:id="rId4"/>
    <p:sldId id="341" r:id="rId5"/>
    <p:sldId id="275" r:id="rId6"/>
    <p:sldId id="307" r:id="rId7"/>
    <p:sldId id="308" r:id="rId8"/>
    <p:sldId id="283" r:id="rId9"/>
    <p:sldId id="311" r:id="rId10"/>
    <p:sldId id="312" r:id="rId11"/>
    <p:sldId id="291" r:id="rId12"/>
    <p:sldId id="315" r:id="rId13"/>
    <p:sldId id="316" r:id="rId14"/>
    <p:sldId id="299" r:id="rId15"/>
    <p:sldId id="319" r:id="rId16"/>
    <p:sldId id="32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E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3" autoAdjust="0"/>
    <p:restoredTop sz="94660"/>
  </p:normalViewPr>
  <p:slideViewPr>
    <p:cSldViewPr>
      <p:cViewPr varScale="1">
        <p:scale>
          <a:sx n="91" d="100"/>
          <a:sy n="91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reports\2023\12-December\12.23-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MAIN!$B$59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MAIN!$A$60:$A$71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MAIN!$B$60:$B$71</c:f>
              <c:numCache>
                <c:formatCode>General</c:formatCode>
                <c:ptCount val="12"/>
                <c:pt idx="0">
                  <c:v>1581.6</c:v>
                </c:pt>
                <c:pt idx="1">
                  <c:v>1379.6</c:v>
                </c:pt>
                <c:pt idx="2">
                  <c:v>1307.0999999999999</c:v>
                </c:pt>
                <c:pt idx="3">
                  <c:v>1347.6</c:v>
                </c:pt>
                <c:pt idx="4">
                  <c:v>1486.1</c:v>
                </c:pt>
                <c:pt idx="5">
                  <c:v>1364.4</c:v>
                </c:pt>
                <c:pt idx="6">
                  <c:v>1467.2</c:v>
                </c:pt>
                <c:pt idx="7">
                  <c:v>1370</c:v>
                </c:pt>
                <c:pt idx="8">
                  <c:v>1383.7</c:v>
                </c:pt>
                <c:pt idx="9">
                  <c:v>1524.7</c:v>
                </c:pt>
                <c:pt idx="10">
                  <c:v>1326.8</c:v>
                </c:pt>
                <c:pt idx="11">
                  <c:v>1369.4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4D-4EEA-A430-706AE03849F4}"/>
            </c:ext>
          </c:extLst>
        </c:ser>
        <c:ser>
          <c:idx val="1"/>
          <c:order val="1"/>
          <c:tx>
            <c:strRef>
              <c:f>MAIN!$C$59</c:f>
              <c:strCache>
                <c:ptCount val="1"/>
                <c:pt idx="0">
                  <c:v>Academy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MAIN!$A$60:$A$71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MAIN!$C$60:$C$71</c:f>
              <c:numCache>
                <c:formatCode>General</c:formatCode>
                <c:ptCount val="12"/>
                <c:pt idx="0">
                  <c:v>1698.5</c:v>
                </c:pt>
                <c:pt idx="1">
                  <c:v>1401.3</c:v>
                </c:pt>
                <c:pt idx="2">
                  <c:v>1825.9</c:v>
                </c:pt>
                <c:pt idx="3">
                  <c:v>1868.4</c:v>
                </c:pt>
                <c:pt idx="4">
                  <c:v>1401.3</c:v>
                </c:pt>
                <c:pt idx="5">
                  <c:v>1146.5</c:v>
                </c:pt>
                <c:pt idx="6">
                  <c:v>1401.3</c:v>
                </c:pt>
                <c:pt idx="7">
                  <c:v>1061.5999999999999</c:v>
                </c:pt>
                <c:pt idx="8">
                  <c:v>1104</c:v>
                </c:pt>
                <c:pt idx="9">
                  <c:v>1104</c:v>
                </c:pt>
                <c:pt idx="10">
                  <c:v>1231.4000000000001</c:v>
                </c:pt>
                <c:pt idx="11">
                  <c:v>1231.4000000000001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D-4EEA-A430-706AE03849F4}"/>
            </c:ext>
          </c:extLst>
        </c:ser>
        <c:ser>
          <c:idx val="2"/>
          <c:order val="2"/>
          <c:tx>
            <c:strRef>
              <c:f>MAIN!$D$59</c:f>
              <c:strCache>
                <c:ptCount val="1"/>
                <c:pt idx="0">
                  <c:v>Fountain Park Crime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MAIN!$A$60:$A$71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MAIN!$D$60:$D$71</c:f>
              <c:numCache>
                <c:formatCode>General</c:formatCode>
                <c:ptCount val="12"/>
                <c:pt idx="0">
                  <c:v>3627.9</c:v>
                </c:pt>
                <c:pt idx="1">
                  <c:v>1395.3</c:v>
                </c:pt>
                <c:pt idx="2">
                  <c:v>3069.8</c:v>
                </c:pt>
                <c:pt idx="3">
                  <c:v>2238.6</c:v>
                </c:pt>
                <c:pt idx="4">
                  <c:v>2883.7</c:v>
                </c:pt>
                <c:pt idx="5">
                  <c:v>1581.4</c:v>
                </c:pt>
                <c:pt idx="6">
                  <c:v>2139.5</c:v>
                </c:pt>
                <c:pt idx="7">
                  <c:v>1860.5</c:v>
                </c:pt>
                <c:pt idx="8">
                  <c:v>2697.7</c:v>
                </c:pt>
                <c:pt idx="9">
                  <c:v>2790.7</c:v>
                </c:pt>
                <c:pt idx="10">
                  <c:v>930.2</c:v>
                </c:pt>
                <c:pt idx="11">
                  <c:v>2790.7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4D-4EEA-A430-706AE03849F4}"/>
            </c:ext>
          </c:extLst>
        </c:ser>
        <c:ser>
          <c:idx val="3"/>
          <c:order val="3"/>
          <c:tx>
            <c:strRef>
              <c:f>MAIN!$E$59</c:f>
              <c:strCache>
                <c:ptCount val="1"/>
                <c:pt idx="0">
                  <c:v>Lewis Place Crime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MAIN!$A$60:$A$71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MAIN!$E$60:$E$71</c:f>
              <c:numCache>
                <c:formatCode>General</c:formatCode>
                <c:ptCount val="12"/>
                <c:pt idx="0">
                  <c:v>735.8</c:v>
                </c:pt>
                <c:pt idx="1">
                  <c:v>735.8</c:v>
                </c:pt>
                <c:pt idx="2">
                  <c:v>1030.2</c:v>
                </c:pt>
                <c:pt idx="3">
                  <c:v>1545.3</c:v>
                </c:pt>
                <c:pt idx="4">
                  <c:v>1839.6</c:v>
                </c:pt>
                <c:pt idx="5">
                  <c:v>662.3</c:v>
                </c:pt>
                <c:pt idx="6">
                  <c:v>1545.3</c:v>
                </c:pt>
                <c:pt idx="7">
                  <c:v>1913.2</c:v>
                </c:pt>
                <c:pt idx="8">
                  <c:v>1986.8</c:v>
                </c:pt>
                <c:pt idx="9">
                  <c:v>1250.9000000000001</c:v>
                </c:pt>
                <c:pt idx="10">
                  <c:v>735.8</c:v>
                </c:pt>
                <c:pt idx="11">
                  <c:v>956.6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4D-4EEA-A430-706AE03849F4}"/>
            </c:ext>
          </c:extLst>
        </c:ser>
        <c:ser>
          <c:idx val="4"/>
          <c:order val="4"/>
          <c:tx>
            <c:strRef>
              <c:f>MAIN!$F$59</c:f>
              <c:strCache>
                <c:ptCount val="1"/>
                <c:pt idx="0">
                  <c:v>Vandeventer Crime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MAIN!$A$60:$A$71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MAIN!$F$60:$F$71</c:f>
              <c:numCache>
                <c:formatCode>General</c:formatCode>
                <c:ptCount val="12"/>
                <c:pt idx="0">
                  <c:v>1028.9000000000001</c:v>
                </c:pt>
                <c:pt idx="1">
                  <c:v>1273.9000000000001</c:v>
                </c:pt>
                <c:pt idx="2">
                  <c:v>1273.9000000000001</c:v>
                </c:pt>
                <c:pt idx="3">
                  <c:v>881.9</c:v>
                </c:pt>
                <c:pt idx="4">
                  <c:v>2008.9</c:v>
                </c:pt>
                <c:pt idx="5">
                  <c:v>1861.8</c:v>
                </c:pt>
                <c:pt idx="6">
                  <c:v>1322.9</c:v>
                </c:pt>
                <c:pt idx="7">
                  <c:v>1518.9</c:v>
                </c:pt>
                <c:pt idx="8">
                  <c:v>1812.8</c:v>
                </c:pt>
                <c:pt idx="9">
                  <c:v>1420.9</c:v>
                </c:pt>
                <c:pt idx="10">
                  <c:v>1322.9</c:v>
                </c:pt>
                <c:pt idx="11">
                  <c:v>2008.8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4D-4EEA-A430-706AE0384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007536"/>
        <c:axId val="456131464"/>
      </c:lineChart>
      <c:dateAx>
        <c:axId val="632007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 the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56131464"/>
        <c:crosses val="autoZero"/>
        <c:auto val="1"/>
        <c:lblOffset val="100"/>
        <c:baseTimeUnit val="months"/>
      </c:dateAx>
      <c:valAx>
        <c:axId val="4561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 Residents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20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7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7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54212" y="2276873"/>
            <a:ext cx="7772400" cy="273630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Academy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Fountain Park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Lewis Place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err="1" smtClean="0">
                <a:latin typeface="Bahnschrift" panose="020B0502040204020203" pitchFamily="34" charset="0"/>
              </a:rPr>
              <a:t>Vandeventer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7964" y="5445224"/>
            <a:ext cx="7264436" cy="864096"/>
          </a:xfrm>
        </p:spPr>
        <p:txBody>
          <a:bodyPr>
            <a:normAutofit/>
          </a:bodyPr>
          <a:lstStyle/>
          <a:p>
            <a:r>
              <a:rPr sz="2400" dirty="0" smtClean="0">
                <a:latin typeface="Bahnschrift" panose="020B0502040204020203" pitchFamily="34" charset="0"/>
              </a:rPr>
              <a:t>Washington </a:t>
            </a:r>
            <a:r>
              <a:rPr sz="2400" dirty="0">
                <a:latin typeface="Bahnschrift" panose="020B0502040204020203" pitchFamily="34" charset="0"/>
              </a:rPr>
              <a:t>University Medical Center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40012" y="497836"/>
            <a:ext cx="6400800" cy="149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December 2023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31" y="279596"/>
            <a:ext cx="5070336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Fountain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70270"/>
              </p:ext>
            </p:extLst>
          </p:nvPr>
        </p:nvGraphicFramePr>
        <p:xfrm>
          <a:off x="365760" y="1115290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35995893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26815737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7037856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08630282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76418"/>
              </p:ext>
            </p:extLst>
          </p:nvPr>
        </p:nvGraphicFramePr>
        <p:xfrm>
          <a:off x="374896" y="3857920"/>
          <a:ext cx="8412492" cy="2667424"/>
        </p:xfrm>
        <a:graphic>
          <a:graphicData uri="http://schemas.openxmlformats.org/drawingml/2006/table">
            <a:tbl>
              <a:tblPr/>
              <a:tblGrid>
                <a:gridCol w="16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503149685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842594848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812096966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1506983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303885353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220635614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33055484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Lewis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067" y="260039"/>
            <a:ext cx="3547864" cy="122413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Lewis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71" y="1700808"/>
            <a:ext cx="7990655" cy="496855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38%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21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70</a:t>
            </a:r>
            <a:r>
              <a:rPr lang="en-US" sz="20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(10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221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No change</a:t>
            </a:r>
            <a:r>
              <a:rPr lang="en-US" sz="2400" b="1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46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13</a:t>
            </a:r>
            <a:r>
              <a:rPr lang="en-US" sz="20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(53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2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7" y="332656"/>
            <a:ext cx="5142344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Lewis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5428"/>
              </p:ext>
            </p:extLst>
          </p:nvPr>
        </p:nvGraphicFramePr>
        <p:xfrm>
          <a:off x="365758" y="1187298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91363372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85095664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62321641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72188666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7966"/>
              </p:ext>
            </p:extLst>
          </p:nvPr>
        </p:nvGraphicFramePr>
        <p:xfrm>
          <a:off x="374902" y="3929928"/>
          <a:ext cx="8412479" cy="2667424"/>
        </p:xfrm>
        <a:graphic>
          <a:graphicData uri="http://schemas.openxmlformats.org/drawingml/2006/table">
            <a:tbl>
              <a:tblPr/>
              <a:tblGrid>
                <a:gridCol w="16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4270044919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424756837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968733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06953016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55408486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4886069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91839464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6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 smtClean="0">
                <a:latin typeface="Bahnschrift" panose="020B0502040204020203" pitchFamily="34" charset="0"/>
              </a:rPr>
              <a:t>Vandeventer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966" y="440668"/>
            <a:ext cx="3979912" cy="1188720"/>
          </a:xfrm>
        </p:spPr>
        <p:txBody>
          <a:bodyPr/>
          <a:lstStyle/>
          <a:p>
            <a:r>
              <a:rPr dirty="0" err="1" smtClean="0">
                <a:latin typeface="Bahnschrift" panose="020B0502040204020203" pitchFamily="34" charset="0"/>
              </a:rPr>
              <a:t>Vandeventer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70" y="1844824"/>
            <a:ext cx="8136903" cy="460851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41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41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600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402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2</a:t>
            </a:r>
            <a:r>
              <a:rPr lang="en-US"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394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81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37%</a:t>
            </a:r>
            <a:r>
              <a:rPr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59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19" y="207588"/>
            <a:ext cx="5286360" cy="845148"/>
          </a:xfrm>
        </p:spPr>
        <p:txBody>
          <a:bodyPr>
            <a:normAutofit fontScale="90000"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Vandeventer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60438"/>
              </p:ext>
            </p:extLst>
          </p:nvPr>
        </p:nvGraphicFramePr>
        <p:xfrm>
          <a:off x="365761" y="1115290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80431505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01429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27529588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80758407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87692"/>
              </p:ext>
            </p:extLst>
          </p:nvPr>
        </p:nvGraphicFramePr>
        <p:xfrm>
          <a:off x="374891" y="3929928"/>
          <a:ext cx="8412494" cy="2667424"/>
        </p:xfrm>
        <a:graphic>
          <a:graphicData uri="http://schemas.openxmlformats.org/drawingml/2006/table">
            <a:tbl>
              <a:tblPr/>
              <a:tblGrid>
                <a:gridCol w="164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91630235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501348267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604866969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78747488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92689790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557912142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4054879266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996952"/>
            <a:ext cx="1215056" cy="50669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3568" y="2334091"/>
            <a:ext cx="2202554" cy="95410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Academy, Fountain Park, Lewis Place, and </a:t>
            </a:r>
            <a:r>
              <a:rPr lang="en-US" sz="14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Vandeventer</a:t>
            </a: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 are all located within District 5.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470827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City of St Louis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Police Districts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5 </a:t>
            </a:r>
            <a:r>
              <a:rPr lang="en-US" dirty="0" smtClean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97366"/>
            <a:ext cx="5760641" cy="4680520"/>
          </a:xfrm>
        </p:spPr>
        <p:txBody>
          <a:bodyPr>
            <a:normAutofit fontScale="92500" lnSpcReduction="10000"/>
          </a:bodyPr>
          <a:lstStyle/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400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  <a:endParaRPr sz="2400" b="0" i="0" u="none" cap="none" dirty="0" smtClean="0">
              <a:ln w="3175">
                <a:noFill/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number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237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the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53.7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649.4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 crime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2790.7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b="0" i="0" u="none" cap="none" dirty="0" smtClean="0">
                <a:ln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  <a:endParaRPr sz="2400" b="0" i="0" u="none" cap="none" dirty="0">
              <a:ln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0" i="0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b="0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1423.3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There are 15 neighborhoods in District 5.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Academy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Central West End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DeBaliviere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Fountain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Hamilton Heights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East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West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Lewis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Skinker-DeBaliviere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Greater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Vandeventer</a:t>
            </a:r>
            <a:endParaRPr kumimoji="0" lang="en-US" sz="2400" b="0" i="0" u="none" strike="noStrike" kern="120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Visitation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Wells-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Goodfellow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2142391" y="260648"/>
            <a:ext cx="4865062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latin typeface="Bahnschrift" panose="020B0502040204020203" pitchFamily="34" charset="0"/>
              </a:rPr>
              <a:t>Neighborhoods vs City</a:t>
            </a:r>
            <a:br>
              <a:rPr lang="en-US" sz="2300" dirty="0" smtClean="0">
                <a:latin typeface="Bahnschrift" panose="020B0502040204020203" pitchFamily="34" charset="0"/>
              </a:rPr>
            </a:br>
            <a:r>
              <a:rPr lang="en-US" sz="2300" dirty="0" smtClean="0">
                <a:latin typeface="Bahnschrift" panose="020B0502040204020203" pitchFamily="34" charset="0"/>
              </a:rPr>
              <a:t>Crime rate over time</a:t>
            </a:r>
            <a:endParaRPr lang="en-US" sz="2300" dirty="0">
              <a:latin typeface="Bahnschrift" panose="020B0502040204020203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81219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7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>
                <a:latin typeface="Bahnschrift" panose="020B0502040204020203" pitchFamily="34" charset="0"/>
              </a:rPr>
              <a:t>Academy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982" y="476672"/>
            <a:ext cx="3691880" cy="1096156"/>
          </a:xfrm>
        </p:spPr>
        <p:txBody>
          <a:bodyPr>
            <a:normAutofit/>
          </a:bodyPr>
          <a:lstStyle/>
          <a:p>
            <a:r>
              <a:rPr dirty="0" smtClean="0">
                <a:latin typeface="Bahnschrift" panose="020B0502040204020203" pitchFamily="34" charset="0"/>
              </a:rPr>
              <a:t>Academy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</a:t>
            </a:r>
            <a:r>
              <a:rPr lang="en-US" dirty="0" smtClean="0">
                <a:latin typeface="Bahnschrift" panose="020B0502040204020203" pitchFamily="34" charset="0"/>
              </a:rPr>
              <a:t>m</a:t>
            </a:r>
            <a:r>
              <a:rPr dirty="0" smtClean="0">
                <a:latin typeface="Bahnschrift" panose="020B0502040204020203" pitchFamily="34" charset="0"/>
              </a:rPr>
              <a:t>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66" y="1772816"/>
            <a:ext cx="8208911" cy="460851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9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32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No change</a:t>
            </a:r>
            <a:r>
              <a:rPr lang="en-US" sz="2000" b="1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409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31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(592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74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</a:t>
            </a:r>
            <a:r>
              <a:rPr lang="en-US"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46%</a:t>
            </a:r>
            <a:r>
              <a:rPr lang="en-US" sz="2000" b="1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(137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059" y="151258"/>
            <a:ext cx="5492080" cy="1094276"/>
          </a:xfrm>
        </p:spPr>
        <p:txBody>
          <a:bodyPr/>
          <a:lstStyle/>
          <a:p>
            <a:r>
              <a:rPr dirty="0" smtClean="0">
                <a:latin typeface="Bahnschrift" panose="020B0502040204020203" pitchFamily="34" charset="0"/>
              </a:rPr>
              <a:t>Academy 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01171"/>
              </p:ext>
            </p:extLst>
          </p:nvPr>
        </p:nvGraphicFramePr>
        <p:xfrm>
          <a:off x="393769" y="1196752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4376569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4367436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187141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11859584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10014"/>
              </p:ext>
            </p:extLst>
          </p:nvPr>
        </p:nvGraphicFramePr>
        <p:xfrm>
          <a:off x="374897" y="3929928"/>
          <a:ext cx="8440497" cy="2667424"/>
        </p:xfrm>
        <a:graphic>
          <a:graphicData uri="http://schemas.openxmlformats.org/drawingml/2006/table">
            <a:tbl>
              <a:tblPr/>
              <a:tblGrid>
                <a:gridCol w="164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133138059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3283365220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173860211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184726455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1409953118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42646268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994953700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Fountain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978" y="260648"/>
            <a:ext cx="3763888" cy="1188720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Fountain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31812" cy="4608512"/>
          </a:xfrm>
        </p:spPr>
        <p:txBody>
          <a:bodyPr>
            <a:normAutofit/>
          </a:bodyPr>
          <a:lstStyle/>
          <a:p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3</a:t>
            </a:r>
            <a:r>
              <a:rPr lang="en-US"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100</a:t>
            </a:r>
            <a:r>
              <a:rPr lang="en-US"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333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20%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414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57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34</a:t>
            </a:r>
            <a:r>
              <a:rPr lang="en-US"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87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4011</TotalTime>
  <Words>1647</Words>
  <Application>Microsoft Office PowerPoint</Application>
  <PresentationFormat>On-screen Show (4:3)</PresentationFormat>
  <Paragraphs>1109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Bahnschrift</vt:lpstr>
      <vt:lpstr>Gill Sans MT</vt:lpstr>
      <vt:lpstr>Parcel</vt:lpstr>
      <vt:lpstr>Academy Fountain Park Lewis Place Vandeventer</vt:lpstr>
      <vt:lpstr>City of St Louis Police Districts</vt:lpstr>
      <vt:lpstr>District 5 Summary Notes</vt:lpstr>
      <vt:lpstr>PowerPoint Presentation</vt:lpstr>
      <vt:lpstr>Academy Neighborhood Detail</vt:lpstr>
      <vt:lpstr>Academy Summary Notes</vt:lpstr>
      <vt:lpstr>Academy  Year to Year Comparison</vt:lpstr>
      <vt:lpstr>Fountain Park Neighborhood Detail</vt:lpstr>
      <vt:lpstr>Fountain Park Summary Notes</vt:lpstr>
      <vt:lpstr>Fountain Park Year to Year Comparison</vt:lpstr>
      <vt:lpstr>Lewis Place Neighborhood Detail</vt:lpstr>
      <vt:lpstr>Lewis Place Summary Notes</vt:lpstr>
      <vt:lpstr>Lewis Place Year to Year Comparison</vt:lpstr>
      <vt:lpstr>Vandeventer Neighborhood Detail</vt:lpstr>
      <vt:lpstr>Vandeventer Summary Notes</vt:lpstr>
      <vt:lpstr>Vandeventer Year to Year Comparison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Fountain Park Lewis Place Vandeventer</dc:title>
  <dc:subject/>
  <dc:creator>Jess Watson</dc:creator>
  <cp:keywords/>
  <dc:description/>
  <cp:lastModifiedBy>Watson, Jess</cp:lastModifiedBy>
  <cp:revision>201</cp:revision>
  <dcterms:created xsi:type="dcterms:W3CDTF">2017-02-13T16:18:36Z</dcterms:created>
  <dcterms:modified xsi:type="dcterms:W3CDTF">2024-01-24T19:43:29Z</dcterms:modified>
  <cp:category/>
</cp:coreProperties>
</file>