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sldIdLst>
    <p:sldId id="256" r:id="rId2"/>
    <p:sldId id="291" r:id="rId3"/>
    <p:sldId id="277" r:id="rId4"/>
    <p:sldId id="275" r:id="rId5"/>
    <p:sldId id="297" r:id="rId6"/>
    <p:sldId id="278" r:id="rId7"/>
    <p:sldId id="257" r:id="rId8"/>
    <p:sldId id="258" r:id="rId9"/>
    <p:sldId id="285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858"/>
    <a:srgbClr val="92D050"/>
    <a:srgbClr val="A80000"/>
    <a:srgbClr val="800080"/>
    <a:srgbClr val="1290AE"/>
    <a:srgbClr val="E51B1B"/>
    <a:srgbClr val="F35B5B"/>
    <a:srgbClr val="D3C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91" d="100"/>
          <a:sy n="91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MAIN!$B$27</c:f>
              <c:strCache>
                <c:ptCount val="1"/>
                <c:pt idx="0">
                  <c:v>Central West End Crime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MAIN!$A$28:$A$39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MAIN!$B$28:$B$39</c:f>
              <c:numCache>
                <c:formatCode>General</c:formatCode>
                <c:ptCount val="12"/>
                <c:pt idx="0">
                  <c:v>1265.7</c:v>
                </c:pt>
                <c:pt idx="1">
                  <c:v>1595.7</c:v>
                </c:pt>
                <c:pt idx="2">
                  <c:v>1277.7</c:v>
                </c:pt>
                <c:pt idx="3">
                  <c:v>1049.8</c:v>
                </c:pt>
                <c:pt idx="4">
                  <c:v>1049.8</c:v>
                </c:pt>
                <c:pt idx="5">
                  <c:v>1343.7</c:v>
                </c:pt>
                <c:pt idx="6">
                  <c:v>1301.7</c:v>
                </c:pt>
                <c:pt idx="7">
                  <c:v>1583.7</c:v>
                </c:pt>
                <c:pt idx="8">
                  <c:v>1511.7</c:v>
                </c:pt>
                <c:pt idx="9">
                  <c:v>1571.7</c:v>
                </c:pt>
                <c:pt idx="10">
                  <c:v>1343.7</c:v>
                </c:pt>
                <c:pt idx="11">
                  <c:v>1163.8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C7-43C2-BBA6-4339B7DC2A04}"/>
            </c:ext>
          </c:extLst>
        </c:ser>
        <c:ser>
          <c:idx val="1"/>
          <c:order val="1"/>
          <c:tx>
            <c:strRef>
              <c:f>MAIN!$C$27</c:f>
              <c:strCache>
                <c:ptCount val="1"/>
                <c:pt idx="0">
                  <c:v>Forest Park Southeast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MAIN!$A$28:$A$39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MAIN!$C$28:$C$39</c:f>
              <c:numCache>
                <c:formatCode>General</c:formatCode>
                <c:ptCount val="12"/>
                <c:pt idx="0">
                  <c:v>3238.9</c:v>
                </c:pt>
                <c:pt idx="1">
                  <c:v>3614.8</c:v>
                </c:pt>
                <c:pt idx="2">
                  <c:v>2255.6</c:v>
                </c:pt>
                <c:pt idx="3">
                  <c:v>1735.1</c:v>
                </c:pt>
                <c:pt idx="4">
                  <c:v>1966.4</c:v>
                </c:pt>
                <c:pt idx="5">
                  <c:v>1966.4</c:v>
                </c:pt>
                <c:pt idx="6">
                  <c:v>1677.3</c:v>
                </c:pt>
                <c:pt idx="7">
                  <c:v>1590.5</c:v>
                </c:pt>
                <c:pt idx="8">
                  <c:v>1561.6</c:v>
                </c:pt>
                <c:pt idx="9">
                  <c:v>2258.6</c:v>
                </c:pt>
                <c:pt idx="10">
                  <c:v>2602.6</c:v>
                </c:pt>
                <c:pt idx="11">
                  <c:v>2284.6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C7-43C2-BBA6-4339B7DC2A04}"/>
            </c:ext>
          </c:extLst>
        </c:ser>
        <c:ser>
          <c:idx val="2"/>
          <c:order val="2"/>
          <c:tx>
            <c:strRef>
              <c:f>MAIN!$D$27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5715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MAIN!$A$28:$A$39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MAIN!$D$28:$D$39</c:f>
              <c:numCache>
                <c:formatCode>General</c:formatCode>
                <c:ptCount val="12"/>
                <c:pt idx="0">
                  <c:v>1579.9</c:v>
                </c:pt>
                <c:pt idx="1">
                  <c:v>1581.6</c:v>
                </c:pt>
                <c:pt idx="2">
                  <c:v>1379.6</c:v>
                </c:pt>
                <c:pt idx="3">
                  <c:v>1307.0999999999999</c:v>
                </c:pt>
                <c:pt idx="4">
                  <c:v>1347.6</c:v>
                </c:pt>
                <c:pt idx="5">
                  <c:v>1486.1</c:v>
                </c:pt>
                <c:pt idx="6">
                  <c:v>1364.4</c:v>
                </c:pt>
                <c:pt idx="7">
                  <c:v>1467.2</c:v>
                </c:pt>
                <c:pt idx="8">
                  <c:v>1370</c:v>
                </c:pt>
                <c:pt idx="9">
                  <c:v>1383.7</c:v>
                </c:pt>
                <c:pt idx="10">
                  <c:v>1524.7</c:v>
                </c:pt>
                <c:pt idx="11">
                  <c:v>1326.8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C7-43C2-BBA6-4339B7DC2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1508376"/>
        <c:axId val="591503784"/>
      </c:lineChart>
      <c:dateAx>
        <c:axId val="591508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Time of the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91503784"/>
        <c:crosses val="autoZero"/>
        <c:auto val="1"/>
        <c:lblOffset val="100"/>
        <c:baseTimeUnit val="months"/>
      </c:dateAx>
      <c:valAx>
        <c:axId val="59150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Crime Rate per 100,000 Residents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9150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7835E-40BA-4BC9-8EDA-9932ACABC53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A1E3-5DB3-4915-99DE-861099EF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A1E3-5DB3-4915-99DE-861099EF5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0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4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79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3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2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2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1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12" y="2996952"/>
            <a:ext cx="7772400" cy="158417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Southeast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Central West End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12" y="5373216"/>
            <a:ext cx="6800800" cy="648072"/>
          </a:xfrm>
        </p:spPr>
        <p:txBody>
          <a:bodyPr>
            <a:normAutofit/>
          </a:bodyPr>
          <a:lstStyle/>
          <a:p>
            <a:r>
              <a:rPr sz="2400" dirty="0" smtClean="0">
                <a:latin typeface="Bahnschrift" panose="020B0502040204020203" pitchFamily="34" charset="0"/>
              </a:rPr>
              <a:t>Washington </a:t>
            </a:r>
            <a:r>
              <a:rPr sz="2400" dirty="0">
                <a:latin typeface="Bahnschrift" panose="020B0502040204020203" pitchFamily="34" charset="0"/>
              </a:rPr>
              <a:t>University Medical Center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0012" y="764704"/>
            <a:ext cx="6400800" cy="77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Dec</a:t>
            </a:r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ember </a:t>
            </a:r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2023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689" y="404664"/>
            <a:ext cx="4176465" cy="1008112"/>
          </a:xfrm>
        </p:spPr>
        <p:txBody>
          <a:bodyPr>
            <a:noAutofit/>
          </a:bodyPr>
          <a:lstStyle/>
          <a:p>
            <a:r>
              <a:rPr sz="2400" dirty="0">
                <a:latin typeface="Bahnschrift" panose="020B0502040204020203" pitchFamily="34" charset="0"/>
              </a:rPr>
              <a:t>Central West </a:t>
            </a:r>
            <a:r>
              <a:rPr sz="2400" dirty="0" smtClean="0">
                <a:latin typeface="Bahnschrift" panose="020B0502040204020203" pitchFamily="34" charset="0"/>
              </a:rPr>
              <a:t>End</a:t>
            </a:r>
            <a:r>
              <a:rPr lang="en-US" sz="2400" dirty="0" smtClean="0">
                <a:latin typeface="Bahnschrift" panose="020B0502040204020203" pitchFamily="34" charset="0"/>
              </a:rPr>
              <a:t/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sz="2400" dirty="0" smtClean="0">
                <a:latin typeface="Bahnschrift" panose="020B0502040204020203" pitchFamily="34" charset="0"/>
              </a:rPr>
              <a:t>Summary </a:t>
            </a:r>
            <a:r>
              <a:rPr sz="2400"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52" y="1844824"/>
            <a:ext cx="7904337" cy="4464496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194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10</a:t>
            </a:r>
            <a:r>
              <a:rPr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 2022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(216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15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 2023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21</a:t>
            </a:r>
            <a:r>
              <a:rPr lang="en-US" sz="20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 2022 (19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2663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3%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(2582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256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10%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285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839" y="252676"/>
            <a:ext cx="4926320" cy="9440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Central 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37349"/>
              </p:ext>
            </p:extLst>
          </p:nvPr>
        </p:nvGraphicFramePr>
        <p:xfrm>
          <a:off x="335988" y="1187298"/>
          <a:ext cx="8412476" cy="2673750"/>
        </p:xfrm>
        <a:graphic>
          <a:graphicData uri="http://schemas.openxmlformats.org/drawingml/2006/table">
            <a:tbl>
              <a:tblPr/>
              <a:tblGrid>
                <a:gridCol w="157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1855108368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831713581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83086511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3195893824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1509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87611"/>
              </p:ext>
            </p:extLst>
          </p:nvPr>
        </p:nvGraphicFramePr>
        <p:xfrm>
          <a:off x="323533" y="3929928"/>
          <a:ext cx="7920870" cy="2667424"/>
        </p:xfrm>
        <a:graphic>
          <a:graphicData uri="http://schemas.openxmlformats.org/drawingml/2006/table">
            <a:tbl>
              <a:tblPr/>
              <a:tblGrid>
                <a:gridCol w="165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221945771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207390370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3750807288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396647845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461191785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3708755618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693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5-Point Star 7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67744" y="3402795"/>
            <a:ext cx="1702024" cy="31498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2267744" y="4385636"/>
            <a:ext cx="1884907" cy="300635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43608" y="3068960"/>
            <a:ext cx="1701859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Central West End Neighborhood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0681" y="4300381"/>
            <a:ext cx="1407103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Forest Park Southeast Neighborhood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50970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City of St Louis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Police Districts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5 </a:t>
            </a:r>
            <a:r>
              <a:rPr lang="en-US" dirty="0" smtClean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97366"/>
            <a:ext cx="5760641" cy="4680520"/>
          </a:xfrm>
        </p:spPr>
        <p:txBody>
          <a:bodyPr>
            <a:normAutofit fontScale="85000" lnSpcReduction="10000"/>
          </a:bodyPr>
          <a:lstStyle/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10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both Lewis Place and Fountain Park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194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the </a:t>
            </a:r>
            <a:r>
              <a:rPr sz="2400" i="0" u="none" cap="none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</a:t>
            </a:r>
            <a:r>
              <a:rPr sz="2400" i="0" u="none" cap="none" dirty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</a:t>
            </a:r>
            <a:r>
              <a:rPr sz="2400" i="0" u="none" cap="none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End</a:t>
            </a:r>
            <a:endParaRPr sz="240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45.9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735.8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 crime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2026.8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Place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0" i="0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1218.2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15 neighborhoods in District 5.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Academy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Hamilton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East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West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Skinker-DeBaliviere</a:t>
            </a: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Greater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Vandeventer</a:t>
            </a: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Wells-</a:t>
            </a: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Goodfellow</a:t>
            </a: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32656"/>
            <a:ext cx="5937755" cy="86409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2</a:t>
            </a:r>
            <a:r>
              <a:rPr lang="en-US" dirty="0" smtClean="0">
                <a:latin typeface="Bahnschrift" panose="020B0502040204020203" pitchFamily="34" charset="0"/>
              </a:rPr>
              <a:t> 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973" y="1340768"/>
            <a:ext cx="3096344" cy="5455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 </a:t>
            </a: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neighborhoods 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District 2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endParaRPr lang="en-US" sz="1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Botanical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Cheltenham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Clayton-Tamm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Clifton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Ellendale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Forest Park Southeast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Franz Park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Hi-Pointe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 Oak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Lindenwood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Park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Northampton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Shaw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Southampton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Southwest Garden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St. Louis Hills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Hill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Tiffany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Tower Grove South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Wydown-Skinker</a:t>
            </a:r>
            <a:endParaRPr lang="en-US" sz="1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endParaRPr lang="en-US" sz="1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*Southampton </a:t>
            </a: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is split between District 2 and District 1.</a:t>
            </a:r>
          </a:p>
          <a:p>
            <a:pPr marL="114300" indent="-342900">
              <a:spcBef>
                <a:spcPts val="0"/>
              </a:spcBef>
            </a:pPr>
            <a:endParaRPr lang="en-US" sz="1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75856" y="1412776"/>
            <a:ext cx="5472607" cy="4896544"/>
          </a:xfrm>
        </p:spPr>
        <p:txBody>
          <a:bodyPr>
            <a:noAutofit/>
          </a:bodyPr>
          <a:lstStyle/>
          <a:p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</a:t>
            </a:r>
            <a:r>
              <a:rPr lang="en-US"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owest number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0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0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Wydown-Skinker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in one neighborhood was </a:t>
            </a:r>
            <a:r>
              <a:rPr lang="en-US" sz="2000" u="sng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110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Tower Grove South</a:t>
            </a:r>
            <a:endParaRPr lang="en-US" sz="2000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000" u="sng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35.4</a:t>
            </a:r>
            <a:endParaRPr sz="2000" b="0" i="0" u="sng" cap="none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 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000" u="sng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178.4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Wydown-Skinker</a:t>
            </a:r>
            <a:endParaRPr sz="2000" b="0" i="0" u="none" cap="none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 </a:t>
            </a:r>
            <a:r>
              <a:rPr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0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2994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 Oak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2 was </a:t>
            </a:r>
            <a:r>
              <a:rPr lang="en-US" sz="20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867</a:t>
            </a:r>
            <a:endParaRPr sz="20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2142391" y="260648"/>
            <a:ext cx="4865062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latin typeface="Bahnschrift" panose="020B0502040204020203" pitchFamily="34" charset="0"/>
              </a:rPr>
              <a:t>Neighborhoods vs City</a:t>
            </a:r>
            <a:br>
              <a:rPr lang="en-US" sz="2300" dirty="0" smtClean="0">
                <a:latin typeface="Bahnschrift" panose="020B0502040204020203" pitchFamily="34" charset="0"/>
              </a:rPr>
            </a:br>
            <a:r>
              <a:rPr lang="en-US" sz="2300" dirty="0" smtClean="0">
                <a:latin typeface="Bahnschrift" panose="020B0502040204020203" pitchFamily="34" charset="0"/>
              </a:rPr>
              <a:t>Crime rate over time</a:t>
            </a:r>
            <a:endParaRPr lang="en-US" sz="2300" dirty="0">
              <a:latin typeface="Bahnschrift" panose="020B0502040204020203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52819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-Point Star 3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</a:t>
            </a:r>
            <a:r>
              <a:rPr lang="en-US" dirty="0" smtClean="0">
                <a:latin typeface="Bahnschrift" panose="020B0502040204020203" pitchFamily="34" charset="0"/>
              </a:rPr>
              <a:t>t</a:t>
            </a:r>
            <a:r>
              <a:rPr dirty="0" smtClean="0">
                <a:latin typeface="Bahnschrift" panose="020B0502040204020203" pitchFamily="34" charset="0"/>
              </a:rPr>
              <a:t> </a:t>
            </a: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536" y="404664"/>
            <a:ext cx="5266928" cy="9269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Southeast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79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22</a:t>
            </a:r>
            <a:r>
              <a:rPr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65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lang="en-US"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14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100%</a:t>
            </a:r>
            <a:r>
              <a:rPr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2022 (7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862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in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4%</a:t>
            </a:r>
            <a:r>
              <a:rPr lang="en-US" sz="2400" b="1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(898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72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against 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9</a:t>
            </a:r>
            <a:r>
              <a:rPr lang="en-US"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66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lang="en-US" sz="20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24" y="260648"/>
            <a:ext cx="5214352" cy="86409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Southeast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83998"/>
              </p:ext>
            </p:extLst>
          </p:nvPr>
        </p:nvGraphicFramePr>
        <p:xfrm>
          <a:off x="323528" y="1196752"/>
          <a:ext cx="8412483" cy="2667424"/>
        </p:xfrm>
        <a:graphic>
          <a:graphicData uri="http://schemas.openxmlformats.org/drawingml/2006/table">
            <a:tbl>
              <a:tblPr/>
              <a:tblGrid>
                <a:gridCol w="164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329759784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1538357751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3975623029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16058204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475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74944"/>
              </p:ext>
            </p:extLst>
          </p:nvPr>
        </p:nvGraphicFramePr>
        <p:xfrm>
          <a:off x="323529" y="3933056"/>
          <a:ext cx="7920881" cy="2667424"/>
        </p:xfrm>
        <a:graphic>
          <a:graphicData uri="http://schemas.openxmlformats.org/drawingml/2006/table">
            <a:tbl>
              <a:tblPr/>
              <a:tblGrid>
                <a:gridCol w="165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1539502490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812974904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607679975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3369481268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615244208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122992084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Central 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8368</TotalTime>
  <Words>1046</Words>
  <Application>Microsoft Office PowerPoint</Application>
  <PresentationFormat>On-screen Show (4:3)</PresentationFormat>
  <Paragraphs>590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Calibri</vt:lpstr>
      <vt:lpstr>Gill Sans MT</vt:lpstr>
      <vt:lpstr>Parcel</vt:lpstr>
      <vt:lpstr>Forest Park Southeast Central West End</vt:lpstr>
      <vt:lpstr>City of St Louis Police Districts</vt:lpstr>
      <vt:lpstr>District 5 Summary Notes</vt:lpstr>
      <vt:lpstr>District 2 Summary Notes</vt:lpstr>
      <vt:lpstr>PowerPoint Presentation</vt:lpstr>
      <vt:lpstr>Forest Park Southeast Neighborhood Detail</vt:lpstr>
      <vt:lpstr>Forest Park Southeast Summary</vt:lpstr>
      <vt:lpstr>Forest Park Southeast Year to Year Comparison</vt:lpstr>
      <vt:lpstr>Central West End Neighborhood Detail</vt:lpstr>
      <vt:lpstr>Central West End Summary Notes</vt:lpstr>
      <vt:lpstr>Central West End Year to Year Comparison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Park Southeast Botanical Heights Central West End Medical Campus</dc:title>
  <dc:subject/>
  <dc:creator>Jess Watson</dc:creator>
  <cp:keywords/>
  <dc:description/>
  <cp:lastModifiedBy>Watson, Jess</cp:lastModifiedBy>
  <cp:revision>287</cp:revision>
  <dcterms:created xsi:type="dcterms:W3CDTF">2017-02-13T16:18:36Z</dcterms:created>
  <dcterms:modified xsi:type="dcterms:W3CDTF">2024-01-02T16:23:03Z</dcterms:modified>
  <cp:category/>
</cp:coreProperties>
</file>