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4"/>
  </p:notesMasterIdLst>
  <p:sldIdLst>
    <p:sldId id="256" r:id="rId2"/>
    <p:sldId id="291" r:id="rId3"/>
    <p:sldId id="277" r:id="rId4"/>
    <p:sldId id="275" r:id="rId5"/>
    <p:sldId id="298" r:id="rId6"/>
    <p:sldId id="297" r:id="rId7"/>
    <p:sldId id="278" r:id="rId8"/>
    <p:sldId id="257" r:id="rId9"/>
    <p:sldId id="258" r:id="rId10"/>
    <p:sldId id="285" r:id="rId11"/>
    <p:sldId id="265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EE5858"/>
    <a:srgbClr val="A80000"/>
    <a:srgbClr val="800080"/>
    <a:srgbClr val="1290AE"/>
    <a:srgbClr val="E51B1B"/>
    <a:srgbClr val="F35B5B"/>
    <a:srgbClr val="D3C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91" d="100"/>
          <a:sy n="91" d="100"/>
        </p:scale>
        <p:origin x="6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wustl.edu\shares\WUMC\Projects\Monthly-Reports\monthly-crime-reports\reports\2023\12-December\12.23-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wustl.edu\Shares\WUMC\Projects\Monthly-Reports\monthly-crime-reports\reports\2023\12-December\12.23-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dists!$B$13</c:f>
              <c:strCache>
                <c:ptCount val="1"/>
                <c:pt idx="0">
                  <c:v>District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dists!$C$12:$Z$12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dists!$C$13:$Z$13</c:f>
              <c:numCache>
                <c:formatCode>General</c:formatCode>
                <c:ptCount val="24"/>
                <c:pt idx="0">
                  <c:v>949.29722569725516</c:v>
                </c:pt>
                <c:pt idx="1">
                  <c:v>787.40157480314963</c:v>
                </c:pt>
                <c:pt idx="2">
                  <c:v>1027.301493855324</c:v>
                </c:pt>
                <c:pt idx="3">
                  <c:v>837.44204871587306</c:v>
                </c:pt>
                <c:pt idx="4">
                  <c:v>943.41011111928765</c:v>
                </c:pt>
                <c:pt idx="5">
                  <c:v>1100.8904260799175</c:v>
                </c:pt>
                <c:pt idx="6">
                  <c:v>1267.2014129074987</c:v>
                </c:pt>
                <c:pt idx="7">
                  <c:v>1225.9916108617263</c:v>
                </c:pt>
                <c:pt idx="8">
                  <c:v>1189.1971447494295</c:v>
                </c:pt>
                <c:pt idx="9">
                  <c:v>1093.5315328574582</c:v>
                </c:pt>
                <c:pt idx="10">
                  <c:v>1022.8861579218486</c:v>
                </c:pt>
                <c:pt idx="11">
                  <c:v>928.69232467436905</c:v>
                </c:pt>
                <c:pt idx="12">
                  <c:v>993.4505850320113</c:v>
                </c:pt>
                <c:pt idx="13">
                  <c:v>828.61137684892196</c:v>
                </c:pt>
                <c:pt idx="14">
                  <c:v>922.80521009640154</c:v>
                </c:pt>
                <c:pt idx="15">
                  <c:v>821.25248362646255</c:v>
                </c:pt>
                <c:pt idx="16">
                  <c:v>943.41011111928765</c:v>
                </c:pt>
                <c:pt idx="17">
                  <c:v>949.29722569725516</c:v>
                </c:pt>
                <c:pt idx="18">
                  <c:v>978.73279858709247</c:v>
                </c:pt>
                <c:pt idx="19">
                  <c:v>1003.7530355434542</c:v>
                </c:pt>
                <c:pt idx="20">
                  <c:v>880.1236294061373</c:v>
                </c:pt>
                <c:pt idx="21">
                  <c:v>1078.8137464125396</c:v>
                </c:pt>
                <c:pt idx="22">
                  <c:v>859.51872838325119</c:v>
                </c:pt>
                <c:pt idx="23">
                  <c:v>949.29722569725516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D5-4B9A-B6F3-C511EE49E212}"/>
            </c:ext>
          </c:extLst>
        </c:ser>
        <c:ser>
          <c:idx val="1"/>
          <c:order val="1"/>
          <c:tx>
            <c:strRef>
              <c:f>dists!$B$14</c:f>
              <c:strCache>
                <c:ptCount val="1"/>
                <c:pt idx="0">
                  <c:v>District 2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dists!$C$12:$Z$12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dists!$C$14:$Z$14</c:f>
              <c:numCache>
                <c:formatCode>General</c:formatCode>
                <c:ptCount val="24"/>
                <c:pt idx="0">
                  <c:v>775.73398898194785</c:v>
                </c:pt>
                <c:pt idx="1">
                  <c:v>715.253033908779</c:v>
                </c:pt>
                <c:pt idx="2">
                  <c:v>841.47415753973996</c:v>
                </c:pt>
                <c:pt idx="3">
                  <c:v>972.95449465532431</c:v>
                </c:pt>
                <c:pt idx="4">
                  <c:v>876.97384856094766</c:v>
                </c:pt>
                <c:pt idx="5">
                  <c:v>938.76960700527229</c:v>
                </c:pt>
                <c:pt idx="6">
                  <c:v>1221.4523318037786</c:v>
                </c:pt>
                <c:pt idx="7">
                  <c:v>1247.7483992268956</c:v>
                </c:pt>
                <c:pt idx="8">
                  <c:v>1264.8408430519216</c:v>
                </c:pt>
                <c:pt idx="9">
                  <c:v>1160.97137673061</c:v>
                </c:pt>
                <c:pt idx="10">
                  <c:v>1066.3055340073893</c:v>
                </c:pt>
                <c:pt idx="11">
                  <c:v>1086.0275845747269</c:v>
                </c:pt>
                <c:pt idx="12">
                  <c:v>1155.7121632459866</c:v>
                </c:pt>
                <c:pt idx="13">
                  <c:v>959.80646094376584</c:v>
                </c:pt>
                <c:pt idx="14">
                  <c:v>859.88140473592171</c:v>
                </c:pt>
                <c:pt idx="15">
                  <c:v>732.34547773380496</c:v>
                </c:pt>
                <c:pt idx="16">
                  <c:v>930.88078677833732</c:v>
                </c:pt>
                <c:pt idx="17">
                  <c:v>762.58595527038938</c:v>
                </c:pt>
                <c:pt idx="18">
                  <c:v>799.40044966275298</c:v>
                </c:pt>
                <c:pt idx="19">
                  <c:v>736.28988784727244</c:v>
                </c:pt>
                <c:pt idx="20">
                  <c:v>786.25241595119451</c:v>
                </c:pt>
                <c:pt idx="21">
                  <c:v>950.60283734567497</c:v>
                </c:pt>
                <c:pt idx="22">
                  <c:v>882.23306204557105</c:v>
                </c:pt>
                <c:pt idx="23">
                  <c:v>974.2692980264801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D5-4B9A-B6F3-C511EE49E212}"/>
            </c:ext>
          </c:extLst>
        </c:ser>
        <c:ser>
          <c:idx val="2"/>
          <c:order val="2"/>
          <c:tx>
            <c:strRef>
              <c:f>dists!$B$15</c:f>
              <c:strCache>
                <c:ptCount val="1"/>
                <c:pt idx="0">
                  <c:v>District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dists!$C$12:$Z$12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dists!$C$15:$Z$15</c:f>
              <c:numCache>
                <c:formatCode>General</c:formatCode>
                <c:ptCount val="24"/>
                <c:pt idx="0">
                  <c:v>1394.4467630668009</c:v>
                </c:pt>
                <c:pt idx="1">
                  <c:v>1347.8015368374538</c:v>
                </c:pt>
                <c:pt idx="2">
                  <c:v>1495.1022512459185</c:v>
                </c:pt>
                <c:pt idx="3">
                  <c:v>1588.3927037046128</c:v>
                </c:pt>
                <c:pt idx="4">
                  <c:v>1698.8682395109618</c:v>
                </c:pt>
                <c:pt idx="5">
                  <c:v>1870.719072987504</c:v>
                </c:pt>
                <c:pt idx="6">
                  <c:v>2101.4901922274321</c:v>
                </c:pt>
                <c:pt idx="7">
                  <c:v>2175.140549431665</c:v>
                </c:pt>
                <c:pt idx="8">
                  <c:v>2052.3899540912776</c:v>
                </c:pt>
                <c:pt idx="9">
                  <c:v>1973.8295730734296</c:v>
                </c:pt>
                <c:pt idx="10">
                  <c:v>1738.1484300198854</c:v>
                </c:pt>
                <c:pt idx="11">
                  <c:v>1728.3283823926545</c:v>
                </c:pt>
                <c:pt idx="12">
                  <c:v>1654.6780251884222</c:v>
                </c:pt>
                <c:pt idx="13">
                  <c:v>1323.2514177693761</c:v>
                </c:pt>
                <c:pt idx="14">
                  <c:v>1337.9814892102227</c:v>
                </c:pt>
                <c:pt idx="15">
                  <c:v>1600.6677632386518</c:v>
                </c:pt>
                <c:pt idx="16">
                  <c:v>1482.8271917118798</c:v>
                </c:pt>
                <c:pt idx="17">
                  <c:v>1495.1022512459185</c:v>
                </c:pt>
                <c:pt idx="18">
                  <c:v>1558.9325608229201</c:v>
                </c:pt>
                <c:pt idx="19">
                  <c:v>1517.1973584071884</c:v>
                </c:pt>
                <c:pt idx="20">
                  <c:v>1549.112513195689</c:v>
                </c:pt>
                <c:pt idx="21">
                  <c:v>1698.8682395109618</c:v>
                </c:pt>
                <c:pt idx="22">
                  <c:v>1585.9376917978052</c:v>
                </c:pt>
                <c:pt idx="23">
                  <c:v>1394.4467630668009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D5-4B9A-B6F3-C511EE49E212}"/>
            </c:ext>
          </c:extLst>
        </c:ser>
        <c:ser>
          <c:idx val="3"/>
          <c:order val="3"/>
          <c:tx>
            <c:strRef>
              <c:f>dists!$B$16</c:f>
              <c:strCache>
                <c:ptCount val="1"/>
                <c:pt idx="0">
                  <c:v>District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dists!$C$12:$Z$12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dists!$C$16:$Z$16</c:f>
              <c:numCache>
                <c:formatCode>General</c:formatCode>
                <c:ptCount val="24"/>
                <c:pt idx="0">
                  <c:v>2570.2914366414175</c:v>
                </c:pt>
                <c:pt idx="1">
                  <c:v>2498.3951726794198</c:v>
                </c:pt>
                <c:pt idx="2">
                  <c:v>2983.6949544229042</c:v>
                </c:pt>
                <c:pt idx="3">
                  <c:v>2983.6949544229042</c:v>
                </c:pt>
                <c:pt idx="4">
                  <c:v>2947.7468224419054</c:v>
                </c:pt>
                <c:pt idx="5">
                  <c:v>3086.4039029400437</c:v>
                </c:pt>
                <c:pt idx="6">
                  <c:v>3766.8506868660934</c:v>
                </c:pt>
                <c:pt idx="7">
                  <c:v>3481.8333547310308</c:v>
                </c:pt>
                <c:pt idx="8">
                  <c:v>3204.519193734754</c:v>
                </c:pt>
                <c:pt idx="9">
                  <c:v>3659.0062909230969</c:v>
                </c:pt>
                <c:pt idx="10">
                  <c:v>3032.4817049685453</c:v>
                </c:pt>
                <c:pt idx="11">
                  <c:v>3035.0494286814737</c:v>
                </c:pt>
                <c:pt idx="12">
                  <c:v>2652.4585954551294</c:v>
                </c:pt>
                <c:pt idx="13">
                  <c:v>2572.8591603543459</c:v>
                </c:pt>
                <c:pt idx="14">
                  <c:v>2038.77262806522</c:v>
                </c:pt>
                <c:pt idx="15">
                  <c:v>2144.049300295288</c:v>
                </c:pt>
                <c:pt idx="16">
                  <c:v>2477.8533829759917</c:v>
                </c:pt>
                <c:pt idx="17">
                  <c:v>2426.4989087174222</c:v>
                </c:pt>
                <c:pt idx="18">
                  <c:v>2775.7093336756966</c:v>
                </c:pt>
                <c:pt idx="19">
                  <c:v>2441.9052509949929</c:v>
                </c:pt>
                <c:pt idx="20">
                  <c:v>2465.0147644113495</c:v>
                </c:pt>
                <c:pt idx="21">
                  <c:v>2732.058030555912</c:v>
                </c:pt>
                <c:pt idx="22">
                  <c:v>2400.8216715881372</c:v>
                </c:pt>
                <c:pt idx="23">
                  <c:v>2254.4614199512134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D5-4B9A-B6F3-C511EE49E212}"/>
            </c:ext>
          </c:extLst>
        </c:ser>
        <c:ser>
          <c:idx val="4"/>
          <c:order val="4"/>
          <c:tx>
            <c:strRef>
              <c:f>dists!$B$17</c:f>
              <c:strCache>
                <c:ptCount val="1"/>
                <c:pt idx="0">
                  <c:v>District 5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dists!$C$12:$Z$12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dists!$C$17:$Z$17</c:f>
              <c:numCache>
                <c:formatCode>General</c:formatCode>
                <c:ptCount val="24"/>
                <c:pt idx="0">
                  <c:v>1147.9397901778927</c:v>
                </c:pt>
                <c:pt idx="1">
                  <c:v>1066.215599817546</c:v>
                </c:pt>
                <c:pt idx="2">
                  <c:v>1472.9359890527596</c:v>
                </c:pt>
                <c:pt idx="3">
                  <c:v>1510.9472403831535</c:v>
                </c:pt>
                <c:pt idx="4">
                  <c:v>1488.1404895849171</c:v>
                </c:pt>
                <c:pt idx="5">
                  <c:v>1866.3524403223355</c:v>
                </c:pt>
                <c:pt idx="6">
                  <c:v>2202.7520145963204</c:v>
                </c:pt>
                <c:pt idx="7">
                  <c:v>2018.3974456439105</c:v>
                </c:pt>
                <c:pt idx="8">
                  <c:v>1706.7051847346813</c:v>
                </c:pt>
                <c:pt idx="9">
                  <c:v>1543.2568040139881</c:v>
                </c:pt>
                <c:pt idx="10">
                  <c:v>1507.146115250114</c:v>
                </c:pt>
                <c:pt idx="11">
                  <c:v>1332.2943591303026</c:v>
                </c:pt>
                <c:pt idx="12">
                  <c:v>1628.7821195073743</c:v>
                </c:pt>
                <c:pt idx="13">
                  <c:v>1351.2999847954993</c:v>
                </c:pt>
                <c:pt idx="14">
                  <c:v>1229.6639805382392</c:v>
                </c:pt>
                <c:pt idx="15">
                  <c:v>1372.2061730272162</c:v>
                </c:pt>
                <c:pt idx="16">
                  <c:v>1503.3449901170748</c:v>
                </c:pt>
                <c:pt idx="17">
                  <c:v>1311.3881708985859</c:v>
                </c:pt>
                <c:pt idx="18">
                  <c:v>1471.0354264862399</c:v>
                </c:pt>
                <c:pt idx="19">
                  <c:v>1358.9022350615783</c:v>
                </c:pt>
                <c:pt idx="20">
                  <c:v>1554.6601794131063</c:v>
                </c:pt>
                <c:pt idx="21">
                  <c:v>1545.1573665805079</c:v>
                </c:pt>
                <c:pt idx="22">
                  <c:v>1223.9622928386802</c:v>
                </c:pt>
                <c:pt idx="23">
                  <c:v>1442.5269879884445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D5-4B9A-B6F3-C511EE49E212}"/>
            </c:ext>
          </c:extLst>
        </c:ser>
        <c:ser>
          <c:idx val="5"/>
          <c:order val="5"/>
          <c:tx>
            <c:strRef>
              <c:f>dists!$B$18</c:f>
              <c:strCache>
                <c:ptCount val="1"/>
                <c:pt idx="0">
                  <c:v>District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dists!$C$12:$Z$12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dists!$C$18:$Z$18</c:f>
              <c:numCache>
                <c:formatCode>General</c:formatCode>
                <c:ptCount val="24"/>
                <c:pt idx="0">
                  <c:v>1381.6288905758595</c:v>
                </c:pt>
                <c:pt idx="1">
                  <c:v>1041.101832773018</c:v>
                </c:pt>
                <c:pt idx="2">
                  <c:v>1487.9080360047717</c:v>
                </c:pt>
                <c:pt idx="3">
                  <c:v>1490.0769981563822</c:v>
                </c:pt>
                <c:pt idx="4">
                  <c:v>1416.3322850016266</c:v>
                </c:pt>
                <c:pt idx="5">
                  <c:v>1576.8354842208003</c:v>
                </c:pt>
                <c:pt idx="6">
                  <c:v>1672.2698188916602</c:v>
                </c:pt>
                <c:pt idx="7">
                  <c:v>1546.4700140982538</c:v>
                </c:pt>
                <c:pt idx="8">
                  <c:v>1366.4461555145863</c:v>
                </c:pt>
                <c:pt idx="9">
                  <c:v>1455.3736037306148</c:v>
                </c:pt>
                <c:pt idx="10">
                  <c:v>1279.687669450168</c:v>
                </c:pt>
                <c:pt idx="11">
                  <c:v>1299.2083288146623</c:v>
                </c:pt>
                <c:pt idx="12">
                  <c:v>1147.3809782019302</c:v>
                </c:pt>
                <c:pt idx="13">
                  <c:v>1106.1706973213318</c:v>
                </c:pt>
                <c:pt idx="14">
                  <c:v>1249.3221993276218</c:v>
                </c:pt>
                <c:pt idx="15">
                  <c:v>1359.9392690597549</c:v>
                </c:pt>
                <c:pt idx="16">
                  <c:v>1418.5012471532373</c:v>
                </c:pt>
                <c:pt idx="17">
                  <c:v>1316.560026027546</c:v>
                </c:pt>
                <c:pt idx="18">
                  <c:v>1398.9805877887432</c:v>
                </c:pt>
                <c:pt idx="19">
                  <c:v>1281.8566316017784</c:v>
                </c:pt>
                <c:pt idx="20">
                  <c:v>1188.5912590825289</c:v>
                </c:pt>
                <c:pt idx="21">
                  <c:v>1199.4360698405812</c:v>
                </c:pt>
                <c:pt idx="22">
                  <c:v>1090.9879622600586</c:v>
                </c:pt>
                <c:pt idx="23">
                  <c:v>1138.7051295954886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FD5-4B9A-B6F3-C511EE49E212}"/>
            </c:ext>
          </c:extLst>
        </c:ser>
        <c:ser>
          <c:idx val="6"/>
          <c:order val="6"/>
          <c:tx>
            <c:strRef>
              <c:f>dists!$B$19</c:f>
              <c:strCache>
                <c:ptCount val="1"/>
                <c:pt idx="0">
                  <c:v>City</c:v>
                </c:pt>
              </c:strCache>
            </c:strRef>
          </c:tx>
          <c:spPr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dists!$C$12:$Z$12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dists!$C$19:$Z$19</c:f>
              <c:numCache>
                <c:formatCode>General</c:formatCode>
                <c:ptCount val="24"/>
                <c:pt idx="0">
                  <c:v>1254.6487138687535</c:v>
                </c:pt>
                <c:pt idx="1">
                  <c:v>1129.6491015846725</c:v>
                </c:pt>
                <c:pt idx="2">
                  <c:v>1417.4893998467746</c:v>
                </c:pt>
                <c:pt idx="3">
                  <c:v>1426.7945819026615</c:v>
                </c:pt>
                <c:pt idx="4">
                  <c:v>1421.8318181395218</c:v>
                </c:pt>
                <c:pt idx="5">
                  <c:v>1592.7369952326451</c:v>
                </c:pt>
                <c:pt idx="6">
                  <c:v>1874.3738387908227</c:v>
                </c:pt>
                <c:pt idx="7">
                  <c:v>1798.6916914029423</c:v>
                </c:pt>
                <c:pt idx="8">
                  <c:v>1669.3496608261141</c:v>
                </c:pt>
                <c:pt idx="9">
                  <c:v>1655.7020604774798</c:v>
                </c:pt>
                <c:pt idx="10">
                  <c:v>1482.0053287675908</c:v>
                </c:pt>
                <c:pt idx="11">
                  <c:v>1440.1320095160995</c:v>
                </c:pt>
                <c:pt idx="12">
                  <c:v>1441.3727004568846</c:v>
                </c:pt>
                <c:pt idx="13">
                  <c:v>1257.7504412207159</c:v>
                </c:pt>
                <c:pt idx="14">
                  <c:v>1191.9938213591149</c:v>
                </c:pt>
                <c:pt idx="15">
                  <c:v>1225.4924767603079</c:v>
                </c:pt>
                <c:pt idx="16">
                  <c:v>1353.2836436611549</c:v>
                </c:pt>
                <c:pt idx="17">
                  <c:v>1272.0183870397423</c:v>
                </c:pt>
                <c:pt idx="18">
                  <c:v>1367.2414167449854</c:v>
                </c:pt>
                <c:pt idx="19">
                  <c:v>1276.9811508028822</c:v>
                </c:pt>
                <c:pt idx="20">
                  <c:v>1288.1473692699465</c:v>
                </c:pt>
                <c:pt idx="21">
                  <c:v>1419.9707817283445</c:v>
                </c:pt>
                <c:pt idx="22">
                  <c:v>1235.4180042865871</c:v>
                </c:pt>
                <c:pt idx="23">
                  <c:v>1276.6709780676858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FD5-4B9A-B6F3-C511EE49E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9610296"/>
        <c:axId val="579616856"/>
      </c:lineChart>
      <c:dateAx>
        <c:axId val="579610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Time of</a:t>
                </a:r>
                <a:r>
                  <a:rPr lang="en-US" baseline="0" dirty="0" smtClean="0"/>
                  <a:t> the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579616856"/>
        <c:crosses val="autoZero"/>
        <c:auto val="1"/>
        <c:lblOffset val="100"/>
        <c:baseTimeUnit val="months"/>
      </c:dateAx>
      <c:valAx>
        <c:axId val="57961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Crime Rate per 100,000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57961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MAIN!$B$27</c:f>
              <c:strCache>
                <c:ptCount val="1"/>
                <c:pt idx="0">
                  <c:v>Central West End Crime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MAIN!$A$28:$A$39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MAIN!$B$28:$B$39</c:f>
              <c:numCache>
                <c:formatCode>General</c:formatCode>
                <c:ptCount val="12"/>
                <c:pt idx="0">
                  <c:v>1595.7</c:v>
                </c:pt>
                <c:pt idx="1">
                  <c:v>1277.7</c:v>
                </c:pt>
                <c:pt idx="2">
                  <c:v>1049.8</c:v>
                </c:pt>
                <c:pt idx="3">
                  <c:v>1049.8</c:v>
                </c:pt>
                <c:pt idx="4">
                  <c:v>1343.7</c:v>
                </c:pt>
                <c:pt idx="5">
                  <c:v>1301.7</c:v>
                </c:pt>
                <c:pt idx="6">
                  <c:v>1583.7</c:v>
                </c:pt>
                <c:pt idx="7">
                  <c:v>1511.7</c:v>
                </c:pt>
                <c:pt idx="8">
                  <c:v>1571.7</c:v>
                </c:pt>
                <c:pt idx="9">
                  <c:v>1343.7</c:v>
                </c:pt>
                <c:pt idx="10">
                  <c:v>1163.8</c:v>
                </c:pt>
                <c:pt idx="11">
                  <c:v>1421.7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22-4EEA-8502-865804EB4A6E}"/>
            </c:ext>
          </c:extLst>
        </c:ser>
        <c:ser>
          <c:idx val="1"/>
          <c:order val="1"/>
          <c:tx>
            <c:strRef>
              <c:f>MAIN!$C$27</c:f>
              <c:strCache>
                <c:ptCount val="1"/>
                <c:pt idx="0">
                  <c:v>Forest Park Southeast Crime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MAIN!$A$28:$A$39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MAIN!$C$28:$C$39</c:f>
              <c:numCache>
                <c:formatCode>General</c:formatCode>
                <c:ptCount val="12"/>
                <c:pt idx="0">
                  <c:v>3614.8</c:v>
                </c:pt>
                <c:pt idx="1">
                  <c:v>2255.6</c:v>
                </c:pt>
                <c:pt idx="2">
                  <c:v>1735.1</c:v>
                </c:pt>
                <c:pt idx="3">
                  <c:v>1966.4</c:v>
                </c:pt>
                <c:pt idx="4">
                  <c:v>1966.4</c:v>
                </c:pt>
                <c:pt idx="5">
                  <c:v>1677.3</c:v>
                </c:pt>
                <c:pt idx="6">
                  <c:v>1590.5</c:v>
                </c:pt>
                <c:pt idx="7">
                  <c:v>1561.6</c:v>
                </c:pt>
                <c:pt idx="8">
                  <c:v>2258.6</c:v>
                </c:pt>
                <c:pt idx="9">
                  <c:v>2602.6</c:v>
                </c:pt>
                <c:pt idx="10">
                  <c:v>2284.6</c:v>
                </c:pt>
                <c:pt idx="11">
                  <c:v>2226.6999999999998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22-4EEA-8502-865804EB4A6E}"/>
            </c:ext>
          </c:extLst>
        </c:ser>
        <c:ser>
          <c:idx val="2"/>
          <c:order val="2"/>
          <c:tx>
            <c:strRef>
              <c:f>MAIN!$D$27</c:f>
              <c:strCache>
                <c:ptCount val="1"/>
                <c:pt idx="0">
                  <c:v>City Crime Rate</c:v>
                </c:pt>
              </c:strCache>
            </c:strRef>
          </c:tx>
          <c:spPr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MAIN!$A$28:$A$39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MAIN!$D$28:$D$39</c:f>
              <c:numCache>
                <c:formatCode>General</c:formatCode>
                <c:ptCount val="12"/>
                <c:pt idx="0">
                  <c:v>1581.6</c:v>
                </c:pt>
                <c:pt idx="1">
                  <c:v>1379.6</c:v>
                </c:pt>
                <c:pt idx="2">
                  <c:v>1307.0999999999999</c:v>
                </c:pt>
                <c:pt idx="3">
                  <c:v>1347.6</c:v>
                </c:pt>
                <c:pt idx="4">
                  <c:v>1486.1</c:v>
                </c:pt>
                <c:pt idx="5">
                  <c:v>1364.4</c:v>
                </c:pt>
                <c:pt idx="6">
                  <c:v>1467.2</c:v>
                </c:pt>
                <c:pt idx="7">
                  <c:v>1370</c:v>
                </c:pt>
                <c:pt idx="8">
                  <c:v>1383.7</c:v>
                </c:pt>
                <c:pt idx="9">
                  <c:v>1524.7</c:v>
                </c:pt>
                <c:pt idx="10">
                  <c:v>1326.8</c:v>
                </c:pt>
                <c:pt idx="11">
                  <c:v>1369.4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22-4EEA-8502-865804EB4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520848"/>
        <c:axId val="638375768"/>
      </c:lineChart>
      <c:dateAx>
        <c:axId val="44452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Time of the Year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8375768"/>
        <c:crosses val="autoZero"/>
        <c:auto val="1"/>
        <c:lblOffset val="100"/>
        <c:baseTimeUnit val="months"/>
      </c:dateAx>
      <c:valAx>
        <c:axId val="63837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Crime Rate per 100,000 Residents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4452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7835E-40BA-4BC9-8EDA-9932ACABC53F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1A1E3-5DB3-4915-99DE-861099EF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8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A1E3-5DB3-4915-99DE-861099EF51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5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00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7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3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4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279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3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1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90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2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2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1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212" y="2996952"/>
            <a:ext cx="7772400" cy="158417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Forest Park </a:t>
            </a:r>
            <a:r>
              <a:rPr dirty="0" smtClean="0">
                <a:latin typeface="Bahnschrift" panose="020B0502040204020203" pitchFamily="34" charset="0"/>
              </a:rPr>
              <a:t>Southeast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Central West End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12" y="5373216"/>
            <a:ext cx="6800800" cy="648072"/>
          </a:xfrm>
        </p:spPr>
        <p:txBody>
          <a:bodyPr>
            <a:normAutofit/>
          </a:bodyPr>
          <a:lstStyle/>
          <a:p>
            <a:r>
              <a:rPr sz="2400" dirty="0" smtClean="0">
                <a:latin typeface="Bahnschrift" panose="020B0502040204020203" pitchFamily="34" charset="0"/>
              </a:rPr>
              <a:t>Washington </a:t>
            </a:r>
            <a:r>
              <a:rPr sz="2400" dirty="0">
                <a:latin typeface="Bahnschrift" panose="020B0502040204020203" pitchFamily="34" charset="0"/>
              </a:rPr>
              <a:t>University Medical Center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0012" y="764704"/>
            <a:ext cx="6400800" cy="770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December 2023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Monthly Crime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Central West </a:t>
            </a:r>
            <a:r>
              <a:rPr dirty="0" smtClean="0">
                <a:latin typeface="Bahnschrift" panose="020B0502040204020203" pitchFamily="34" charset="0"/>
              </a:rPr>
              <a:t>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689" y="404664"/>
            <a:ext cx="4176465" cy="1008112"/>
          </a:xfrm>
        </p:spPr>
        <p:txBody>
          <a:bodyPr>
            <a:noAutofit/>
          </a:bodyPr>
          <a:lstStyle/>
          <a:p>
            <a:r>
              <a:rPr sz="2400" dirty="0">
                <a:latin typeface="Bahnschrift" panose="020B0502040204020203" pitchFamily="34" charset="0"/>
              </a:rPr>
              <a:t>Central West </a:t>
            </a:r>
            <a:r>
              <a:rPr sz="2400" dirty="0" smtClean="0">
                <a:latin typeface="Bahnschrift" panose="020B0502040204020203" pitchFamily="34" charset="0"/>
              </a:rPr>
              <a:t>End</a:t>
            </a:r>
            <a:r>
              <a:rPr lang="en-US" sz="2400" dirty="0" smtClean="0">
                <a:latin typeface="Bahnschrift" panose="020B0502040204020203" pitchFamily="34" charset="0"/>
              </a:rPr>
              <a:t/>
            </a:r>
            <a:br>
              <a:rPr lang="en-US" sz="2400" dirty="0" smtClean="0">
                <a:latin typeface="Bahnschrift" panose="020B0502040204020203" pitchFamily="34" charset="0"/>
              </a:rPr>
            </a:br>
            <a:r>
              <a:rPr sz="2400" dirty="0" smtClean="0">
                <a:latin typeface="Bahnschrift" panose="020B0502040204020203" pitchFamily="34" charset="0"/>
              </a:rPr>
              <a:t>Summary </a:t>
            </a:r>
            <a:r>
              <a:rPr sz="2400"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52" y="1844824"/>
            <a:ext cx="7904337" cy="4464496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237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9</a:t>
            </a:r>
            <a:r>
              <a:rPr sz="2400" b="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 2022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(218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31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 2023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106</a:t>
            </a:r>
            <a:r>
              <a:rPr lang="en-US" sz="2000" b="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 2022 (15 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2920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3%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(2829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290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4%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302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839" y="252676"/>
            <a:ext cx="4926320" cy="9440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Central West </a:t>
            </a:r>
            <a:r>
              <a:rPr dirty="0" smtClean="0">
                <a:latin typeface="Bahnschrift" panose="020B0502040204020203" pitchFamily="34" charset="0"/>
              </a:rPr>
              <a:t>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11486"/>
              </p:ext>
            </p:extLst>
          </p:nvPr>
        </p:nvGraphicFramePr>
        <p:xfrm>
          <a:off x="335988" y="1187298"/>
          <a:ext cx="8412476" cy="2673750"/>
        </p:xfrm>
        <a:graphic>
          <a:graphicData uri="http://schemas.openxmlformats.org/drawingml/2006/table">
            <a:tbl>
              <a:tblPr/>
              <a:tblGrid>
                <a:gridCol w="1577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1855108368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831713581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83086511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3195893824"/>
                    </a:ext>
                  </a:extLst>
                </a:gridCol>
                <a:gridCol w="5257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839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1527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83063"/>
              </p:ext>
            </p:extLst>
          </p:nvPr>
        </p:nvGraphicFramePr>
        <p:xfrm>
          <a:off x="323533" y="3929928"/>
          <a:ext cx="8424928" cy="2667424"/>
        </p:xfrm>
        <a:graphic>
          <a:graphicData uri="http://schemas.openxmlformats.org/drawingml/2006/table">
            <a:tbl>
              <a:tblPr/>
              <a:tblGrid>
                <a:gridCol w="164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221945771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207390370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3750807288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396647845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461191785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3708755618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1965743525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750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6"/>
          <a:stretch/>
        </p:blipFill>
        <p:spPr>
          <a:xfrm>
            <a:off x="0" y="0"/>
            <a:ext cx="9180512" cy="6926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9" y="3728065"/>
            <a:ext cx="687022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WUMC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67744" y="3402795"/>
            <a:ext cx="1702024" cy="31498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2450711" y="3866565"/>
            <a:ext cx="1521922" cy="17733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V="1">
            <a:off x="2267744" y="4385636"/>
            <a:ext cx="1884907" cy="300635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043608" y="3068960"/>
            <a:ext cx="1701859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Central West End Neighborhood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0681" y="4300381"/>
            <a:ext cx="1407103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Forest Park Southeast Neighborhood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1328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1176" y="3187351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6442" y="37597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1765" y="4927703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832" y="450970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5936" y="594928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1" y="251298"/>
            <a:ext cx="3876990" cy="9454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City of St Louis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Police Districts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46275" cy="808124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District </a:t>
            </a:r>
            <a:r>
              <a:rPr dirty="0" smtClean="0">
                <a:latin typeface="Bahnschrift" panose="020B0502040204020203" pitchFamily="34" charset="0"/>
              </a:rPr>
              <a:t>5 </a:t>
            </a:r>
            <a:r>
              <a:rPr lang="en-US" dirty="0" smtClean="0">
                <a:latin typeface="Bahnschrift" panose="020B0502040204020203" pitchFamily="34" charset="0"/>
              </a:rPr>
              <a:t>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497366"/>
            <a:ext cx="5760641" cy="4680520"/>
          </a:xfrm>
        </p:spPr>
        <p:txBody>
          <a:bodyPr>
            <a:normAutofit fontScale="92500" lnSpcReduction="10000"/>
          </a:bodyPr>
          <a:lstStyle/>
          <a:p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Visitation Park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237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the </a:t>
            </a:r>
            <a:r>
              <a:rPr sz="2400" i="0" u="none" cap="none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</a:t>
            </a:r>
            <a:r>
              <a:rPr sz="2400" i="0" u="none" cap="none" dirty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West </a:t>
            </a:r>
            <a:r>
              <a:rPr sz="2400" i="0" u="none" cap="none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End</a:t>
            </a:r>
            <a:endParaRPr sz="2400" i="0" u="none" cap="none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average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number 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neighborhood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53.7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 crime 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649.4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Visitation Park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 crime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2790.7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Fountain Park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b="0" i="0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5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1423.3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5" y="1484784"/>
            <a:ext cx="2880319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There are 15 neighborhoods in District 5.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Academy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West End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DeBaliviere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Place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Fountain Park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Hamilton Heights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Kingsway East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Kingsway West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Lewis Place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Skinker-DeBaliviere</a:t>
            </a:r>
            <a:endParaRPr lang="en-US" sz="2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Greater Ville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Ville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Vandeventer</a:t>
            </a:r>
            <a:endParaRPr lang="en-US" sz="2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Visitation Park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Wells-</a:t>
            </a:r>
            <a:r>
              <a:rPr lang="en-US" sz="2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Goodfellow</a:t>
            </a:r>
            <a:endParaRPr lang="en-US" sz="2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West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32656"/>
            <a:ext cx="5937755" cy="86409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District </a:t>
            </a:r>
            <a:r>
              <a:rPr dirty="0" smtClean="0">
                <a:latin typeface="Bahnschrift" panose="020B0502040204020203" pitchFamily="34" charset="0"/>
              </a:rPr>
              <a:t>2</a:t>
            </a:r>
            <a:r>
              <a:rPr lang="en-US" dirty="0" smtClean="0">
                <a:latin typeface="Bahnschrift" panose="020B0502040204020203" pitchFamily="34" charset="0"/>
              </a:rPr>
              <a:t> 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973" y="1340768"/>
            <a:ext cx="3096344" cy="5455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There are </a:t>
            </a: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19 </a:t>
            </a: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neighborhoods </a:t>
            </a: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District 2</a:t>
            </a: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endParaRPr lang="en-US" sz="1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Botanical Heights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Cheltenham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Clayton-Tamm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Clifton Heights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Ellendale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Forest Park Southeast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Franz Park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Hi-Pointe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 Oak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Lindenwood</a:t>
            </a: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Park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Northampton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Shaw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Southampton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Southwest Garden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St. Louis Hills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Hill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Tiffany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Tower Grove South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Wydown-Skinker</a:t>
            </a:r>
            <a:endParaRPr lang="en-US" sz="14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endParaRPr lang="en-US" sz="14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*Southampton </a:t>
            </a: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is split between District 2 and District 1.</a:t>
            </a:r>
          </a:p>
          <a:p>
            <a:pPr marL="114300" indent="-342900">
              <a:spcBef>
                <a:spcPts val="0"/>
              </a:spcBef>
            </a:pPr>
            <a:endParaRPr lang="en-US" sz="14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75856" y="1412776"/>
            <a:ext cx="5472607" cy="4896544"/>
          </a:xfrm>
        </p:spPr>
        <p:txBody>
          <a:bodyPr>
            <a:noAutofit/>
          </a:bodyPr>
          <a:lstStyle/>
          <a:p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</a:t>
            </a:r>
            <a:r>
              <a:rPr lang="en-US"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owest number 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0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lang="en-US" sz="2000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Wydown-Skinker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0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in one neighborhood was </a:t>
            </a:r>
            <a:r>
              <a:rPr lang="en-US" sz="2000" u="sng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137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Tower Grove South</a:t>
            </a:r>
            <a:endParaRPr lang="en-US" sz="2000" dirty="0">
              <a:solidFill>
                <a:schemeClr val="tx1"/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average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number of 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lang="en-US"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neighborhood 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000" u="sng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38.9</a:t>
            </a:r>
            <a:endParaRPr sz="2000" b="0" i="0" u="sng" cap="none" dirty="0">
              <a:solidFill>
                <a:schemeClr val="tx1"/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</a:t>
            </a:r>
            <a:r>
              <a:rPr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 </a:t>
            </a:r>
            <a:r>
              <a:rPr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one neighborhood was </a:t>
            </a:r>
            <a:r>
              <a:rPr lang="en-US" sz="2000" u="sng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356.8</a:t>
            </a:r>
            <a:r>
              <a:rPr lang="en-US"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000" dirty="0" err="1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Wydown-Skinker</a:t>
            </a:r>
            <a:endParaRPr sz="2000" b="0" i="0" u="none" cap="none" dirty="0">
              <a:solidFill>
                <a:schemeClr val="tx1"/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0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 </a:t>
            </a:r>
            <a:r>
              <a:rPr sz="20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</a:t>
            </a:r>
            <a:r>
              <a:rPr sz="20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one neighborhood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0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4790.4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 Oak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2 was </a:t>
            </a:r>
            <a:r>
              <a:rPr lang="en-US" sz="20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954.7</a:t>
            </a:r>
            <a:endParaRPr sz="20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693423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188640"/>
            <a:ext cx="5937755" cy="86409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District </a:t>
            </a:r>
            <a:r>
              <a:rPr lang="en-US" dirty="0" smtClean="0">
                <a:latin typeface="Bahnschrift" panose="020B0502040204020203" pitchFamily="34" charset="0"/>
              </a:rPr>
              <a:t>Crime rate 2022-2023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1189201"/>
            <a:ext cx="1872208" cy="1015663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District 5 (Central West End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and Northwest City) has generally had a crime rate </a:t>
            </a:r>
            <a:r>
              <a:rPr lang="en-US" sz="1200" kern="0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comparable to the city average.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201243"/>
            <a:ext cx="1872208" cy="1015663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District 2 (Forest Park Southeast 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and </a:t>
            </a:r>
            <a:r>
              <a:rPr lang="en-US" sz="1200" kern="0" dirty="0" err="1" smtClean="0">
                <a:solidFill>
                  <a:prstClr val="black"/>
                </a:solidFill>
                <a:latin typeface="Bahnschrift" panose="020B0502040204020203" pitchFamily="34" charset="0"/>
              </a:rPr>
              <a:t>Sou</a:t>
            </a:r>
            <a:r>
              <a:rPr kumimoji="0" lang="en-US" sz="1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thwest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 City) has had a crime rate</a:t>
            </a:r>
            <a:r>
              <a:rPr lang="en-US" sz="1200" kern="0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 about 33% below city </a:t>
            </a:r>
            <a:r>
              <a:rPr lang="en-US" sz="1200" kern="0" dirty="0">
                <a:solidFill>
                  <a:prstClr val="black"/>
                </a:solidFill>
                <a:latin typeface="Bahnschrift" panose="020B0502040204020203" pitchFamily="34" charset="0"/>
              </a:rPr>
              <a:t>average</a:t>
            </a:r>
            <a:r>
              <a:rPr lang="en-US" sz="1200" kern="0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2142391" y="260648"/>
            <a:ext cx="4865062" cy="86409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>
                <a:latin typeface="Bahnschrift" panose="020B0502040204020203" pitchFamily="34" charset="0"/>
              </a:rPr>
              <a:t>Neighborhoods vs City</a:t>
            </a:r>
            <a:br>
              <a:rPr lang="en-US" sz="2300" dirty="0" smtClean="0">
                <a:latin typeface="Bahnschrift" panose="020B0502040204020203" pitchFamily="34" charset="0"/>
              </a:rPr>
            </a:br>
            <a:r>
              <a:rPr lang="en-US" sz="2300" dirty="0" smtClean="0">
                <a:latin typeface="Bahnschrift" panose="020B0502040204020203" pitchFamily="34" charset="0"/>
              </a:rPr>
              <a:t>Crime rate over time</a:t>
            </a:r>
            <a:endParaRPr lang="en-US" sz="2300" dirty="0">
              <a:latin typeface="Bahnschrift" panose="020B0502040204020203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056482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Forest Park </a:t>
            </a:r>
            <a:r>
              <a:rPr dirty="0" smtClean="0">
                <a:latin typeface="Bahnschrift" panose="020B0502040204020203" pitchFamily="34" charset="0"/>
              </a:rPr>
              <a:t>Southeas</a:t>
            </a:r>
            <a:r>
              <a:rPr lang="en-US" dirty="0" smtClean="0">
                <a:latin typeface="Bahnschrift" panose="020B0502040204020203" pitchFamily="34" charset="0"/>
              </a:rPr>
              <a:t>t</a:t>
            </a:r>
            <a:r>
              <a:rPr dirty="0" smtClean="0">
                <a:latin typeface="Bahnschrift" panose="020B0502040204020203" pitchFamily="34" charset="0"/>
              </a:rPr>
              <a:t> </a:t>
            </a: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536" y="404664"/>
            <a:ext cx="5266928" cy="9269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Forest Park </a:t>
            </a:r>
            <a:r>
              <a:rPr dirty="0" smtClean="0">
                <a:latin typeface="Bahnschrift" panose="020B0502040204020203" pitchFamily="34" charset="0"/>
              </a:rPr>
              <a:t>Southeast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77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33</a:t>
            </a:r>
            <a:r>
              <a:rPr sz="24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115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lang="en-US"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17%</a:t>
            </a:r>
            <a:r>
              <a:rPr sz="20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2022 (6 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943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</a:t>
            </a:r>
            <a:r>
              <a:rPr lang="en-US"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8</a:t>
            </a:r>
            <a:r>
              <a:rPr lang="en-US"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lang="en-US" sz="2400" b="1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(1020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78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against 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3</a:t>
            </a:r>
            <a:r>
              <a:rPr lang="en-US" sz="20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76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lang="en-US" sz="2000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24" y="260648"/>
            <a:ext cx="5214352" cy="86409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Forest Park </a:t>
            </a:r>
            <a:r>
              <a:rPr dirty="0" smtClean="0">
                <a:latin typeface="Bahnschrift" panose="020B0502040204020203" pitchFamily="34" charset="0"/>
              </a:rPr>
              <a:t>Southeast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35312"/>
              </p:ext>
            </p:extLst>
          </p:nvPr>
        </p:nvGraphicFramePr>
        <p:xfrm>
          <a:off x="323528" y="1196752"/>
          <a:ext cx="8412483" cy="2667424"/>
        </p:xfrm>
        <a:graphic>
          <a:graphicData uri="http://schemas.openxmlformats.org/drawingml/2006/table">
            <a:tbl>
              <a:tblPr/>
              <a:tblGrid>
                <a:gridCol w="1643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329759784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1538357751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3975623029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16058204"/>
                    </a:ext>
                  </a:extLst>
                </a:gridCol>
                <a:gridCol w="5207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480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792"/>
              </p:ext>
            </p:extLst>
          </p:nvPr>
        </p:nvGraphicFramePr>
        <p:xfrm>
          <a:off x="323529" y="3933056"/>
          <a:ext cx="8412481" cy="2667424"/>
        </p:xfrm>
        <a:graphic>
          <a:graphicData uri="http://schemas.openxmlformats.org/drawingml/2006/table">
            <a:tbl>
              <a:tblPr/>
              <a:tblGrid>
                <a:gridCol w="164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153950249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812974904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607679975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369481268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615244208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122992084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777782218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28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8903</TotalTime>
  <Words>1096</Words>
  <Application>Microsoft Office PowerPoint</Application>
  <PresentationFormat>On-screen Show (4:3)</PresentationFormat>
  <Paragraphs>613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Bahnschrift</vt:lpstr>
      <vt:lpstr>Calibri</vt:lpstr>
      <vt:lpstr>Gill Sans MT</vt:lpstr>
      <vt:lpstr>Parcel</vt:lpstr>
      <vt:lpstr>Forest Park Southeast Central West End</vt:lpstr>
      <vt:lpstr>City of St Louis Police Districts</vt:lpstr>
      <vt:lpstr>District 5 Summary Notes</vt:lpstr>
      <vt:lpstr>District 2 Summary Notes</vt:lpstr>
      <vt:lpstr>District Crime rate 2022-2023</vt:lpstr>
      <vt:lpstr>PowerPoint Presentation</vt:lpstr>
      <vt:lpstr>Forest Park Southeast Neighborhood Detail</vt:lpstr>
      <vt:lpstr>Forest Park Southeast Summary</vt:lpstr>
      <vt:lpstr>Forest Park Southeast Year to Year Comparison</vt:lpstr>
      <vt:lpstr>Central West End Neighborhood Detail</vt:lpstr>
      <vt:lpstr>Central West End Summary Notes</vt:lpstr>
      <vt:lpstr>Central West End Year to Year Comparison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Park Southeast Botanical Heights Central West End Medical Campus</dc:title>
  <dc:subject/>
  <dc:creator>Jess Watson</dc:creator>
  <cp:keywords/>
  <dc:description/>
  <cp:lastModifiedBy>Watson, Jess</cp:lastModifiedBy>
  <cp:revision>301</cp:revision>
  <dcterms:created xsi:type="dcterms:W3CDTF">2017-02-13T16:18:36Z</dcterms:created>
  <dcterms:modified xsi:type="dcterms:W3CDTF">2024-01-25T22:00:41Z</dcterms:modified>
  <cp:category/>
</cp:coreProperties>
</file>