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328" r:id="rId3"/>
    <p:sldId id="331" r:id="rId4"/>
    <p:sldId id="330" r:id="rId5"/>
    <p:sldId id="315" r:id="rId6"/>
    <p:sldId id="261" r:id="rId7"/>
    <p:sldId id="262" r:id="rId8"/>
    <p:sldId id="306" r:id="rId9"/>
    <p:sldId id="311" r:id="rId10"/>
    <p:sldId id="312" r:id="rId11"/>
    <p:sldId id="320" r:id="rId12"/>
    <p:sldId id="265" r:id="rId13"/>
    <p:sldId id="266" r:id="rId14"/>
    <p:sldId id="299" r:id="rId15"/>
    <p:sldId id="269" r:id="rId16"/>
    <p:sldId id="270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858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3005" autoAdjust="0"/>
  </p:normalViewPr>
  <p:slideViewPr>
    <p:cSldViewPr>
      <p:cViewPr varScale="1">
        <p:scale>
          <a:sx n="90" d="100"/>
          <a:sy n="90" d="100"/>
        </p:scale>
        <p:origin x="13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wustl.edu\Shares\WUMC\Projects\Monthly-Reports\monthly-crime-reports\reports\2023\11-November\11.23-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MAIN!$B$43</c:f>
              <c:strCache>
                <c:ptCount val="1"/>
                <c:pt idx="0">
                  <c:v>City Crime Rate</c:v>
                </c:pt>
              </c:strCache>
            </c:strRef>
          </c:tx>
          <c:spPr>
            <a:ln w="5715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MAIN!$A$44:$A$55</c:f>
              <c:numCache>
                <c:formatCode>mmm\-yy</c:formatCode>
                <c:ptCount val="12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</c:numCache>
            </c:numRef>
          </c:cat>
          <c:val>
            <c:numRef>
              <c:f>MAIN!$B$44:$B$55</c:f>
              <c:numCache>
                <c:formatCode>General</c:formatCode>
                <c:ptCount val="12"/>
                <c:pt idx="0">
                  <c:v>1579.9</c:v>
                </c:pt>
                <c:pt idx="1">
                  <c:v>1581.6</c:v>
                </c:pt>
                <c:pt idx="2">
                  <c:v>1379.6</c:v>
                </c:pt>
                <c:pt idx="3">
                  <c:v>1307.0999999999999</c:v>
                </c:pt>
                <c:pt idx="4">
                  <c:v>1347.6</c:v>
                </c:pt>
                <c:pt idx="5">
                  <c:v>1486.1</c:v>
                </c:pt>
                <c:pt idx="6">
                  <c:v>1364.4</c:v>
                </c:pt>
                <c:pt idx="7">
                  <c:v>1467.2</c:v>
                </c:pt>
                <c:pt idx="8">
                  <c:v>1370</c:v>
                </c:pt>
                <c:pt idx="9">
                  <c:v>1383.7</c:v>
                </c:pt>
                <c:pt idx="10">
                  <c:v>1524.7</c:v>
                </c:pt>
                <c:pt idx="11">
                  <c:v>1326.8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86-465F-BE55-96F6266F14F2}"/>
            </c:ext>
          </c:extLst>
        </c:ser>
        <c:ser>
          <c:idx val="1"/>
          <c:order val="1"/>
          <c:tx>
            <c:strRef>
              <c:f>MAIN!$C$43</c:f>
              <c:strCache>
                <c:ptCount val="1"/>
                <c:pt idx="0">
                  <c:v>Skinker-DeBaliviere Crime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MAIN!$A$44:$A$55</c:f>
              <c:numCache>
                <c:formatCode>mmm\-yy</c:formatCode>
                <c:ptCount val="12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</c:numCache>
            </c:numRef>
          </c:cat>
          <c:val>
            <c:numRef>
              <c:f>MAIN!$C$44:$C$55</c:f>
              <c:numCache>
                <c:formatCode>General</c:formatCode>
                <c:ptCount val="12"/>
                <c:pt idx="0">
                  <c:v>923.3</c:v>
                </c:pt>
                <c:pt idx="1">
                  <c:v>1513.2</c:v>
                </c:pt>
                <c:pt idx="2">
                  <c:v>923.3</c:v>
                </c:pt>
                <c:pt idx="3">
                  <c:v>666.8</c:v>
                </c:pt>
                <c:pt idx="4">
                  <c:v>589.9</c:v>
                </c:pt>
                <c:pt idx="5">
                  <c:v>666.8</c:v>
                </c:pt>
                <c:pt idx="6">
                  <c:v>769.4</c:v>
                </c:pt>
                <c:pt idx="7">
                  <c:v>872</c:v>
                </c:pt>
                <c:pt idx="8">
                  <c:v>1128.5</c:v>
                </c:pt>
                <c:pt idx="9">
                  <c:v>1385</c:v>
                </c:pt>
                <c:pt idx="10">
                  <c:v>1744</c:v>
                </c:pt>
                <c:pt idx="11">
                  <c:v>1000.3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86-465F-BE55-96F6266F14F2}"/>
            </c:ext>
          </c:extLst>
        </c:ser>
        <c:ser>
          <c:idx val="2"/>
          <c:order val="2"/>
          <c:tx>
            <c:strRef>
              <c:f>MAIN!$D$43</c:f>
              <c:strCache>
                <c:ptCount val="1"/>
                <c:pt idx="0">
                  <c:v>DeBaliviere Place Crime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MAIN!$A$44:$A$55</c:f>
              <c:numCache>
                <c:formatCode>mmm\-yy</c:formatCode>
                <c:ptCount val="12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</c:numCache>
            </c:numRef>
          </c:cat>
          <c:val>
            <c:numRef>
              <c:f>MAIN!$D$44:$D$55</c:f>
              <c:numCache>
                <c:formatCode>General</c:formatCode>
                <c:ptCount val="12"/>
                <c:pt idx="0">
                  <c:v>849.1</c:v>
                </c:pt>
                <c:pt idx="1">
                  <c:v>2026.8</c:v>
                </c:pt>
                <c:pt idx="2">
                  <c:v>1095.5999999999999</c:v>
                </c:pt>
                <c:pt idx="3">
                  <c:v>684.7</c:v>
                </c:pt>
                <c:pt idx="4">
                  <c:v>1150.4000000000001</c:v>
                </c:pt>
                <c:pt idx="5">
                  <c:v>903.9</c:v>
                </c:pt>
                <c:pt idx="6">
                  <c:v>575.20000000000005</c:v>
                </c:pt>
                <c:pt idx="7">
                  <c:v>1259.9000000000001</c:v>
                </c:pt>
                <c:pt idx="8">
                  <c:v>876.5</c:v>
                </c:pt>
                <c:pt idx="9">
                  <c:v>1889.9</c:v>
                </c:pt>
                <c:pt idx="10">
                  <c:v>1752.9</c:v>
                </c:pt>
                <c:pt idx="11">
                  <c:v>2026.8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86-465F-BE55-96F6266F14F2}"/>
            </c:ext>
          </c:extLst>
        </c:ser>
        <c:ser>
          <c:idx val="3"/>
          <c:order val="3"/>
          <c:tx>
            <c:strRef>
              <c:f>MAIN!$E$43</c:f>
              <c:strCache>
                <c:ptCount val="1"/>
                <c:pt idx="0">
                  <c:v>West End Crime Rate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MAIN!$A$44:$A$55</c:f>
              <c:numCache>
                <c:formatCode>mmm\-yy</c:formatCode>
                <c:ptCount val="12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</c:numCache>
            </c:numRef>
          </c:cat>
          <c:val>
            <c:numRef>
              <c:f>MAIN!$E$44:$E$55</c:f>
              <c:numCache>
                <c:formatCode>General</c:formatCode>
                <c:ptCount val="12"/>
                <c:pt idx="0">
                  <c:v>1066.3</c:v>
                </c:pt>
                <c:pt idx="1">
                  <c:v>876.4</c:v>
                </c:pt>
                <c:pt idx="2">
                  <c:v>1460.7</c:v>
                </c:pt>
                <c:pt idx="3">
                  <c:v>905.6</c:v>
                </c:pt>
                <c:pt idx="4">
                  <c:v>1285.4000000000001</c:v>
                </c:pt>
                <c:pt idx="5">
                  <c:v>1154</c:v>
                </c:pt>
                <c:pt idx="6">
                  <c:v>978.7</c:v>
                </c:pt>
                <c:pt idx="7">
                  <c:v>920.2</c:v>
                </c:pt>
                <c:pt idx="8">
                  <c:v>1037.0999999999999</c:v>
                </c:pt>
                <c:pt idx="9">
                  <c:v>1110.0999999999999</c:v>
                </c:pt>
                <c:pt idx="10">
                  <c:v>1241.5999999999999</c:v>
                </c:pt>
                <c:pt idx="11">
                  <c:v>1066.3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86-465F-BE55-96F6266F14F2}"/>
            </c:ext>
          </c:extLst>
        </c:ser>
        <c:ser>
          <c:idx val="4"/>
          <c:order val="4"/>
          <c:tx>
            <c:strRef>
              <c:f>MAIN!$F$43</c:f>
              <c:strCache>
                <c:ptCount val="1"/>
                <c:pt idx="0">
                  <c:v>Visitation Park Crime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MAIN!$A$44:$A$55</c:f>
              <c:numCache>
                <c:formatCode>mmm\-yy</c:formatCode>
                <c:ptCount val="12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</c:numCache>
            </c:numRef>
          </c:cat>
          <c:val>
            <c:numRef>
              <c:f>MAIN!$F$44:$F$55</c:f>
              <c:numCache>
                <c:formatCode>General</c:formatCode>
                <c:ptCount val="12"/>
                <c:pt idx="0">
                  <c:v>2056.3000000000002</c:v>
                </c:pt>
                <c:pt idx="1">
                  <c:v>1623.4</c:v>
                </c:pt>
                <c:pt idx="2">
                  <c:v>649.4</c:v>
                </c:pt>
                <c:pt idx="3">
                  <c:v>1623.4</c:v>
                </c:pt>
                <c:pt idx="4">
                  <c:v>1515.2</c:v>
                </c:pt>
                <c:pt idx="5">
                  <c:v>1190.5</c:v>
                </c:pt>
                <c:pt idx="6">
                  <c:v>757.6</c:v>
                </c:pt>
                <c:pt idx="7">
                  <c:v>1190.5</c:v>
                </c:pt>
                <c:pt idx="8">
                  <c:v>649.4</c:v>
                </c:pt>
                <c:pt idx="9">
                  <c:v>216.4</c:v>
                </c:pt>
                <c:pt idx="10">
                  <c:v>974</c:v>
                </c:pt>
                <c:pt idx="11">
                  <c:v>1190.5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886-465F-BE55-96F6266F1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144264"/>
        <c:axId val="492144920"/>
      </c:lineChart>
      <c:dateAx>
        <c:axId val="492144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Time of</a:t>
                </a:r>
                <a:r>
                  <a:rPr lang="en-US" baseline="0" dirty="0" smtClean="0"/>
                  <a:t> the Year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92144920"/>
        <c:crosses val="autoZero"/>
        <c:auto val="1"/>
        <c:lblOffset val="100"/>
        <c:baseTimeUnit val="months"/>
      </c:dateAx>
      <c:valAx>
        <c:axId val="492144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Crime Rate per 100,000 Residents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9214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8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6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3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9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62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1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8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9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6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0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9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1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212" y="2276873"/>
            <a:ext cx="7772400" cy="2736303"/>
          </a:xfrm>
        </p:spPr>
        <p:txBody>
          <a:bodyPr>
            <a:normAutofit/>
          </a:bodyPr>
          <a:lstStyle/>
          <a:p>
            <a:r>
              <a:rPr dirty="0" err="1" smtClean="0">
                <a:latin typeface="Bahnschrift" panose="020B0502040204020203" pitchFamily="34" charset="0"/>
              </a:rPr>
              <a:t>DeBaliviere</a:t>
            </a:r>
            <a:r>
              <a:rPr dirty="0" smtClean="0">
                <a:latin typeface="Bahnschrift" panose="020B0502040204020203" pitchFamily="34" charset="0"/>
              </a:rPr>
              <a:t> Place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lang="en-US" dirty="0" err="1" smtClean="0">
                <a:latin typeface="Bahnschrift" panose="020B0502040204020203" pitchFamily="34" charset="0"/>
              </a:rPr>
              <a:t>Skinker-Debaliviere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West End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Visitation </a:t>
            </a:r>
            <a:r>
              <a:rPr dirty="0">
                <a:latin typeface="Bahnschrift" panose="020B0502040204020203" pitchFamily="34" charset="0"/>
              </a:rPr>
              <a:t>Park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964" y="5445224"/>
            <a:ext cx="7264436" cy="864096"/>
          </a:xfrm>
        </p:spPr>
        <p:txBody>
          <a:bodyPr>
            <a:normAutofit/>
          </a:bodyPr>
          <a:lstStyle/>
          <a:p>
            <a:r>
              <a:rPr sz="2400" dirty="0" smtClean="0">
                <a:latin typeface="Bahnschrift" panose="020B0502040204020203" pitchFamily="34" charset="0"/>
              </a:rPr>
              <a:t>Washington </a:t>
            </a:r>
            <a:r>
              <a:rPr sz="2400" dirty="0">
                <a:latin typeface="Bahnschrift" panose="020B0502040204020203" pitchFamily="34" charset="0"/>
              </a:rPr>
              <a:t>University Medical Center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40012" y="497836"/>
            <a:ext cx="6400800" cy="1491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Dec</a:t>
            </a:r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ember </a:t>
            </a:r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2023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Monthly Crime Report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927" y="285414"/>
            <a:ext cx="5142344" cy="839330"/>
          </a:xfrm>
        </p:spPr>
        <p:txBody>
          <a:bodyPr>
            <a:normAutofit fontScale="90000"/>
          </a:bodyPr>
          <a:lstStyle/>
          <a:p>
            <a:r>
              <a:rPr dirty="0" err="1" smtClean="0">
                <a:latin typeface="Bahnschrift" panose="020B0502040204020203" pitchFamily="34" charset="0"/>
              </a:rPr>
              <a:t>Skinker</a:t>
            </a:r>
            <a:r>
              <a:rPr lang="en-US" dirty="0" err="1">
                <a:latin typeface="Bahnschrift" panose="020B0502040204020203" pitchFamily="34" charset="0"/>
              </a:rPr>
              <a:t>-</a:t>
            </a:r>
            <a:r>
              <a:rPr dirty="0" err="1" smtClean="0">
                <a:latin typeface="Bahnschrift" panose="020B0502040204020203" pitchFamily="34" charset="0"/>
              </a:rPr>
              <a:t>DeBaliviere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557898"/>
              </p:ext>
            </p:extLst>
          </p:nvPr>
        </p:nvGraphicFramePr>
        <p:xfrm>
          <a:off x="391222" y="1115290"/>
          <a:ext cx="8354697" cy="2673750"/>
        </p:xfrm>
        <a:graphic>
          <a:graphicData uri="http://schemas.openxmlformats.org/drawingml/2006/table">
            <a:tbl>
              <a:tblPr/>
              <a:tblGrid>
                <a:gridCol w="1460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4022009625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3146422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126404400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673373733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253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897800"/>
              </p:ext>
            </p:extLst>
          </p:nvPr>
        </p:nvGraphicFramePr>
        <p:xfrm>
          <a:off x="404608" y="3861048"/>
          <a:ext cx="7839796" cy="2667424"/>
        </p:xfrm>
        <a:graphic>
          <a:graphicData uri="http://schemas.openxmlformats.org/drawingml/2006/table">
            <a:tbl>
              <a:tblPr/>
              <a:tblGrid>
                <a:gridCol w="146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201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31201">
                  <a:extLst>
                    <a:ext uri="{9D8B030D-6E8A-4147-A177-3AD203B41FA5}">
                      <a16:colId xmlns:a16="http://schemas.microsoft.com/office/drawing/2014/main" val="3719400412"/>
                    </a:ext>
                  </a:extLst>
                </a:gridCol>
                <a:gridCol w="531201">
                  <a:extLst>
                    <a:ext uri="{9D8B030D-6E8A-4147-A177-3AD203B41FA5}">
                      <a16:colId xmlns:a16="http://schemas.microsoft.com/office/drawing/2014/main" val="3443461428"/>
                    </a:ext>
                  </a:extLst>
                </a:gridCol>
                <a:gridCol w="531201">
                  <a:extLst>
                    <a:ext uri="{9D8B030D-6E8A-4147-A177-3AD203B41FA5}">
                      <a16:colId xmlns:a16="http://schemas.microsoft.com/office/drawing/2014/main" val="2610690418"/>
                    </a:ext>
                  </a:extLst>
                </a:gridCol>
                <a:gridCol w="531201">
                  <a:extLst>
                    <a:ext uri="{9D8B030D-6E8A-4147-A177-3AD203B41FA5}">
                      <a16:colId xmlns:a16="http://schemas.microsoft.com/office/drawing/2014/main" val="3940632139"/>
                    </a:ext>
                  </a:extLst>
                </a:gridCol>
                <a:gridCol w="531201">
                  <a:extLst>
                    <a:ext uri="{9D8B030D-6E8A-4147-A177-3AD203B41FA5}">
                      <a16:colId xmlns:a16="http://schemas.microsoft.com/office/drawing/2014/main" val="2594684244"/>
                    </a:ext>
                  </a:extLst>
                </a:gridCol>
                <a:gridCol w="531201">
                  <a:extLst>
                    <a:ext uri="{9D8B030D-6E8A-4147-A177-3AD203B41FA5}">
                      <a16:colId xmlns:a16="http://schemas.microsoft.com/office/drawing/2014/main" val="531990266"/>
                    </a:ext>
                  </a:extLst>
                </a:gridCol>
                <a:gridCol w="531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40352" y="6551766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8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West </a:t>
            </a:r>
            <a:r>
              <a:rPr dirty="0" smtClean="0">
                <a:latin typeface="Bahnschrift" panose="020B0502040204020203" pitchFamily="34" charset="0"/>
              </a:rPr>
              <a:t>End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Neighborhood </a:t>
            </a:r>
            <a:r>
              <a:rPr dirty="0">
                <a:latin typeface="Bahnschrift" panose="020B0502040204020203" pitchFamily="34" charset="0"/>
              </a:rPr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88784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970" y="404664"/>
            <a:ext cx="3907904" cy="1188720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West </a:t>
            </a:r>
            <a:r>
              <a:rPr dirty="0" smtClean="0">
                <a:latin typeface="Bahnschrift" panose="020B0502040204020203" pitchFamily="34" charset="0"/>
              </a:rPr>
              <a:t>End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Summary </a:t>
            </a:r>
            <a:r>
              <a:rPr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04" y="1916832"/>
            <a:ext cx="7974260" cy="4752528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73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in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11%</a:t>
            </a:r>
            <a:r>
              <a:rPr sz="24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82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</a:p>
          <a:p>
            <a:pPr lvl="1"/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14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56%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 (9 crimes)</a:t>
            </a:r>
            <a:endParaRPr sz="20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893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total crimes 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so far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&lt;1</a:t>
            </a:r>
            <a:r>
              <a:rPr lang="en-US" sz="24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898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162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persons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15</a:t>
            </a:r>
            <a:r>
              <a:rPr lang="en-US" sz="2000" b="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(141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24" y="260648"/>
            <a:ext cx="5122912" cy="926976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West </a:t>
            </a:r>
            <a:r>
              <a:rPr dirty="0" smtClean="0">
                <a:latin typeface="Bahnschrift" panose="020B0502040204020203" pitchFamily="34" charset="0"/>
              </a:rPr>
              <a:t>End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314449"/>
              </p:ext>
            </p:extLst>
          </p:nvPr>
        </p:nvGraphicFramePr>
        <p:xfrm>
          <a:off x="365760" y="1124744"/>
          <a:ext cx="8461321" cy="2673750"/>
        </p:xfrm>
        <a:graphic>
          <a:graphicData uri="http://schemas.openxmlformats.org/drawingml/2006/table">
            <a:tbl>
              <a:tblPr/>
              <a:tblGrid>
                <a:gridCol w="156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1895620282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49514030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976095949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515847207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448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168513"/>
              </p:ext>
            </p:extLst>
          </p:nvPr>
        </p:nvGraphicFramePr>
        <p:xfrm>
          <a:off x="376032" y="3861048"/>
          <a:ext cx="7940379" cy="2667424"/>
        </p:xfrm>
        <a:graphic>
          <a:graphicData uri="http://schemas.openxmlformats.org/drawingml/2006/table">
            <a:tbl>
              <a:tblPr/>
              <a:tblGrid>
                <a:gridCol w="1566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190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31190">
                  <a:extLst>
                    <a:ext uri="{9D8B030D-6E8A-4147-A177-3AD203B41FA5}">
                      <a16:colId xmlns:a16="http://schemas.microsoft.com/office/drawing/2014/main" val="3528446762"/>
                    </a:ext>
                  </a:extLst>
                </a:gridCol>
                <a:gridCol w="531190">
                  <a:extLst>
                    <a:ext uri="{9D8B030D-6E8A-4147-A177-3AD203B41FA5}">
                      <a16:colId xmlns:a16="http://schemas.microsoft.com/office/drawing/2014/main" val="2083455415"/>
                    </a:ext>
                  </a:extLst>
                </a:gridCol>
                <a:gridCol w="531190">
                  <a:extLst>
                    <a:ext uri="{9D8B030D-6E8A-4147-A177-3AD203B41FA5}">
                      <a16:colId xmlns:a16="http://schemas.microsoft.com/office/drawing/2014/main" val="3152023863"/>
                    </a:ext>
                  </a:extLst>
                </a:gridCol>
                <a:gridCol w="531190">
                  <a:extLst>
                    <a:ext uri="{9D8B030D-6E8A-4147-A177-3AD203B41FA5}">
                      <a16:colId xmlns:a16="http://schemas.microsoft.com/office/drawing/2014/main" val="2217370258"/>
                    </a:ext>
                  </a:extLst>
                </a:gridCol>
                <a:gridCol w="531190">
                  <a:extLst>
                    <a:ext uri="{9D8B030D-6E8A-4147-A177-3AD203B41FA5}">
                      <a16:colId xmlns:a16="http://schemas.microsoft.com/office/drawing/2014/main" val="1479680968"/>
                    </a:ext>
                  </a:extLst>
                </a:gridCol>
                <a:gridCol w="531190">
                  <a:extLst>
                    <a:ext uri="{9D8B030D-6E8A-4147-A177-3AD203B41FA5}">
                      <a16:colId xmlns:a16="http://schemas.microsoft.com/office/drawing/2014/main" val="4065981637"/>
                    </a:ext>
                  </a:extLst>
                </a:gridCol>
                <a:gridCol w="5311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389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45444" y="6551766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Visitation </a:t>
            </a:r>
            <a:r>
              <a:rPr dirty="0" smtClean="0">
                <a:latin typeface="Bahnschrift" panose="020B0502040204020203" pitchFamily="34" charset="0"/>
              </a:rPr>
              <a:t>Park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Neighborhood </a:t>
            </a:r>
            <a:r>
              <a:rPr dirty="0">
                <a:latin typeface="Bahnschrift" panose="020B0502040204020203" pitchFamily="34" charset="0"/>
              </a:rPr>
              <a:t>Detail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973" y="404664"/>
            <a:ext cx="3830051" cy="1096156"/>
          </a:xfrm>
        </p:spPr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Visitation </a:t>
            </a:r>
            <a:r>
              <a:rPr dirty="0" smtClean="0">
                <a:latin typeface="Bahnschrift" panose="020B0502040204020203" pitchFamily="34" charset="0"/>
              </a:rPr>
              <a:t>Park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Summary </a:t>
            </a:r>
            <a:r>
              <a:rPr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031812" cy="4464496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11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in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48%</a:t>
            </a:r>
            <a:r>
              <a:rPr sz="2400" b="1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21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5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17%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(6 crimes)</a:t>
            </a:r>
            <a:endParaRPr sz="20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116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total crimes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&lt;1</a:t>
            </a:r>
            <a:r>
              <a:rPr lang="en-US" sz="24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</a:t>
            </a:r>
            <a:r>
              <a:rPr sz="240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115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29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so far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61%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18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752528" cy="845148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Visitation </a:t>
            </a:r>
            <a:r>
              <a:rPr dirty="0" smtClean="0">
                <a:latin typeface="Bahnschrift" panose="020B0502040204020203" pitchFamily="34" charset="0"/>
              </a:rPr>
              <a:t>Park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35208"/>
              </p:ext>
            </p:extLst>
          </p:nvPr>
        </p:nvGraphicFramePr>
        <p:xfrm>
          <a:off x="393303" y="1052736"/>
          <a:ext cx="8427169" cy="2673750"/>
        </p:xfrm>
        <a:graphic>
          <a:graphicData uri="http://schemas.openxmlformats.org/drawingml/2006/table">
            <a:tbl>
              <a:tblPr/>
              <a:tblGrid>
                <a:gridCol w="1532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204587197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1044151059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53450246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128495765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582375"/>
              </p:ext>
            </p:extLst>
          </p:nvPr>
        </p:nvGraphicFramePr>
        <p:xfrm>
          <a:off x="411188" y="3857920"/>
          <a:ext cx="7905227" cy="2667424"/>
        </p:xfrm>
        <a:graphic>
          <a:graphicData uri="http://schemas.openxmlformats.org/drawingml/2006/table">
            <a:tbl>
              <a:tblPr/>
              <a:tblGrid>
                <a:gridCol w="153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675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30675">
                  <a:extLst>
                    <a:ext uri="{9D8B030D-6E8A-4147-A177-3AD203B41FA5}">
                      <a16:colId xmlns:a16="http://schemas.microsoft.com/office/drawing/2014/main" val="1293230892"/>
                    </a:ext>
                  </a:extLst>
                </a:gridCol>
                <a:gridCol w="530675">
                  <a:extLst>
                    <a:ext uri="{9D8B030D-6E8A-4147-A177-3AD203B41FA5}">
                      <a16:colId xmlns:a16="http://schemas.microsoft.com/office/drawing/2014/main" val="908076158"/>
                    </a:ext>
                  </a:extLst>
                </a:gridCol>
                <a:gridCol w="530675">
                  <a:extLst>
                    <a:ext uri="{9D8B030D-6E8A-4147-A177-3AD203B41FA5}">
                      <a16:colId xmlns:a16="http://schemas.microsoft.com/office/drawing/2014/main" val="2319392876"/>
                    </a:ext>
                  </a:extLst>
                </a:gridCol>
                <a:gridCol w="530675">
                  <a:extLst>
                    <a:ext uri="{9D8B030D-6E8A-4147-A177-3AD203B41FA5}">
                      <a16:colId xmlns:a16="http://schemas.microsoft.com/office/drawing/2014/main" val="1672966164"/>
                    </a:ext>
                  </a:extLst>
                </a:gridCol>
                <a:gridCol w="530675">
                  <a:extLst>
                    <a:ext uri="{9D8B030D-6E8A-4147-A177-3AD203B41FA5}">
                      <a16:colId xmlns:a16="http://schemas.microsoft.com/office/drawing/2014/main" val="2475019077"/>
                    </a:ext>
                  </a:extLst>
                </a:gridCol>
                <a:gridCol w="530675">
                  <a:extLst>
                    <a:ext uri="{9D8B030D-6E8A-4147-A177-3AD203B41FA5}">
                      <a16:colId xmlns:a16="http://schemas.microsoft.com/office/drawing/2014/main" val="816383675"/>
                    </a:ext>
                  </a:extLst>
                </a:gridCol>
                <a:gridCol w="53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45444" y="6551766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6"/>
          <a:stretch/>
        </p:blipFill>
        <p:spPr>
          <a:xfrm>
            <a:off x="0" y="0"/>
            <a:ext cx="9180512" cy="69262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3689" y="3728065"/>
            <a:ext cx="687022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WUMC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55776" y="2996952"/>
            <a:ext cx="1215056" cy="50669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2450711" y="3866565"/>
            <a:ext cx="1521922" cy="17733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3568" y="2334091"/>
            <a:ext cx="2202554" cy="116955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err="1" smtClean="0">
                <a:solidFill>
                  <a:prstClr val="black"/>
                </a:solidFill>
                <a:latin typeface="Bahnschrift" panose="020B0502040204020203" pitchFamily="34" charset="0"/>
              </a:rPr>
              <a:t>DeBaliviere</a:t>
            </a:r>
            <a:r>
              <a:rPr lang="en-US" sz="1400" kern="0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 Place, </a:t>
            </a:r>
            <a:r>
              <a:rPr lang="en-US" sz="1400" kern="0" dirty="0" err="1" smtClean="0">
                <a:solidFill>
                  <a:prstClr val="black"/>
                </a:solidFill>
                <a:latin typeface="Bahnschrift" panose="020B0502040204020203" pitchFamily="34" charset="0"/>
              </a:rPr>
              <a:t>Skinker-DeBaliviere</a:t>
            </a:r>
            <a:r>
              <a:rPr lang="en-US" sz="1400" kern="0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, West End, and Visitation Park are all located within District 5.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9992" y="21328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91176" y="3187351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26442" y="37597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1765" y="4927703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0832" y="4470827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5936" y="5949280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1" y="251298"/>
            <a:ext cx="3876990" cy="94545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City of St Louis</a:t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lang="en-US" dirty="0" smtClean="0">
                <a:latin typeface="Bahnschrift" panose="020B0502040204020203" pitchFamily="34" charset="0"/>
              </a:rPr>
              <a:t>Police Districts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846275" cy="808124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District </a:t>
            </a:r>
            <a:r>
              <a:rPr dirty="0" smtClean="0">
                <a:latin typeface="Bahnschrift" panose="020B0502040204020203" pitchFamily="34" charset="0"/>
              </a:rPr>
              <a:t>5 </a:t>
            </a:r>
            <a:r>
              <a:rPr lang="en-US" dirty="0" smtClean="0">
                <a:latin typeface="Bahnschrift" panose="020B0502040204020203" pitchFamily="34" charset="0"/>
              </a:rPr>
              <a:t>Summary Notes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497366"/>
            <a:ext cx="5760641" cy="4680520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number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10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both Lewis Place and Fountain Park</a:t>
            </a:r>
            <a:endParaRPr sz="2400" b="0" i="0" u="none" cap="none" dirty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</a:t>
            </a:r>
            <a:r>
              <a:rPr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number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194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the </a:t>
            </a:r>
            <a:r>
              <a:rPr sz="2400" i="0" u="none" cap="none" dirty="0" smtClean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Central </a:t>
            </a:r>
            <a:r>
              <a:rPr sz="2400" i="0" u="none" cap="none" dirty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West </a:t>
            </a:r>
            <a:r>
              <a:rPr sz="2400" i="0" u="none" cap="none" dirty="0" smtClean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End</a:t>
            </a:r>
            <a:endParaRPr sz="2400" i="0" u="none" cap="none" dirty="0">
              <a:ln w="3175">
                <a:noFill/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average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number of 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neighborhood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45.9</a:t>
            </a:r>
            <a:endParaRPr sz="2400" b="0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 crime 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735.8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Lewis Place</a:t>
            </a:r>
            <a:endParaRPr sz="2400" b="0" i="0" u="none" cap="none" dirty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 crime</a:t>
            </a:r>
            <a:r>
              <a:rPr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2026.8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err="1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DeBaliviere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Place</a:t>
            </a:r>
            <a:endParaRPr sz="2400" b="0" i="0" u="none" cap="none" dirty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400" b="0" i="0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overall crime rate in District 5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1218.2</a:t>
            </a:r>
            <a:endParaRPr sz="2400" b="0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5" y="1484784"/>
            <a:ext cx="2880319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There are 15 neighborhoods in District 5.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/>
            </a:endParaRP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Academy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Central West End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DeBaliviere</a:t>
            </a:r>
            <a:r>
              <a:rPr kumimoji="0" lang="en-US" sz="2400" b="0" i="0" u="none" strike="noStrike" kern="1200" cap="none" spc="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 Place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Fountain Park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Hamilton Heights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Kingsway East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Kingsway West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Lewis Place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Skinker-DeBaliviere</a:t>
            </a:r>
            <a:endParaRPr kumimoji="0" lang="en-US" sz="2400" b="0" i="0" u="none" strike="noStrike" kern="1200" cap="none" spc="0" normalizeH="0" baseline="0" noProof="0" dirty="0" smtClean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/>
            </a:endParaRP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The Greater Ville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The Ville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Vandeventer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/>
            </a:endParaRP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Visitation Park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Wells-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Goodfellow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/>
            </a:endParaRP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West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2142391" y="260648"/>
            <a:ext cx="4865062" cy="86409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 smtClean="0">
                <a:latin typeface="Bahnschrift" panose="020B0502040204020203" pitchFamily="34" charset="0"/>
              </a:rPr>
              <a:t>Neighborhoods vs City</a:t>
            </a:r>
            <a:br>
              <a:rPr lang="en-US" sz="2300" dirty="0" smtClean="0">
                <a:latin typeface="Bahnschrift" panose="020B0502040204020203" pitchFamily="34" charset="0"/>
              </a:rPr>
            </a:br>
            <a:r>
              <a:rPr lang="en-US" sz="2300" dirty="0" smtClean="0">
                <a:latin typeface="Bahnschrift" panose="020B0502040204020203" pitchFamily="34" charset="0"/>
              </a:rPr>
              <a:t>Crime rate over time</a:t>
            </a:r>
            <a:endParaRPr lang="en-US" sz="2300"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263802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 err="1">
                <a:latin typeface="Bahnschrift" panose="020B0502040204020203" pitchFamily="34" charset="0"/>
              </a:rPr>
              <a:t>DeBaliviere</a:t>
            </a:r>
            <a:r>
              <a:rPr dirty="0">
                <a:latin typeface="Bahnschrift" panose="020B0502040204020203" pitchFamily="34" charset="0"/>
              </a:rPr>
              <a:t> </a:t>
            </a:r>
            <a:r>
              <a:rPr dirty="0" smtClean="0">
                <a:latin typeface="Bahnschrift" panose="020B0502040204020203" pitchFamily="34" charset="0"/>
              </a:rPr>
              <a:t>Place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Neighborhood </a:t>
            </a:r>
            <a:r>
              <a:rPr dirty="0">
                <a:latin typeface="Bahnschrift" panose="020B0502040204020203" pitchFamily="34" charset="0"/>
              </a:rPr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199724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860" y="404664"/>
            <a:ext cx="4478123" cy="1080120"/>
          </a:xfrm>
        </p:spPr>
        <p:txBody>
          <a:bodyPr>
            <a:normAutofit/>
          </a:bodyPr>
          <a:lstStyle/>
          <a:p>
            <a:r>
              <a:rPr dirty="0" err="1">
                <a:latin typeface="Bahnschrift" panose="020B0502040204020203" pitchFamily="34" charset="0"/>
              </a:rPr>
              <a:t>DeBaliviere</a:t>
            </a:r>
            <a:r>
              <a:rPr dirty="0">
                <a:latin typeface="Bahnschrift" panose="020B0502040204020203" pitchFamily="34" charset="0"/>
              </a:rPr>
              <a:t> </a:t>
            </a:r>
            <a:r>
              <a:rPr dirty="0" smtClean="0">
                <a:latin typeface="Bahnschrift" panose="020B0502040204020203" pitchFamily="34" charset="0"/>
              </a:rPr>
              <a:t>Plac</a:t>
            </a:r>
            <a:r>
              <a:rPr lang="en-US" dirty="0" smtClean="0">
                <a:latin typeface="Bahnschrift" panose="020B0502040204020203" pitchFamily="34" charset="0"/>
              </a:rPr>
              <a:t>e</a:t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Summary </a:t>
            </a:r>
            <a:r>
              <a:rPr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41" y="1916832"/>
            <a:ext cx="7917959" cy="4248472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</a:t>
            </a:r>
            <a:r>
              <a:rPr lang="en-US" sz="24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</a:t>
            </a:r>
            <a:r>
              <a:rPr sz="24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in </a:t>
            </a:r>
            <a:r>
              <a:rPr lang="en-US" sz="24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4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4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106%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(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36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  <a:endParaRPr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</a:t>
            </a: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against persons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b="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19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Up 100% </a:t>
            </a:r>
            <a:r>
              <a:rPr sz="19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19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19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19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19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(0 crimes)</a:t>
            </a:r>
            <a:endParaRPr sz="19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4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560</a:t>
            </a:r>
            <a:r>
              <a:rPr sz="24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total crimes</a:t>
            </a:r>
            <a:r>
              <a:rPr lang="en-US" sz="24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</a:t>
            </a:r>
            <a:r>
              <a:rPr sz="24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lang="en-US"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Up 27%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442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27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persons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19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4% </a:t>
            </a:r>
            <a:r>
              <a:rPr sz="19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19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19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19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(28 crimes</a:t>
            </a:r>
            <a:r>
              <a:rPr lang="en-US" sz="19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  <a:endParaRPr lang="en-US" sz="19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9596"/>
            <a:ext cx="5040565" cy="845148"/>
          </a:xfrm>
        </p:spPr>
        <p:txBody>
          <a:bodyPr>
            <a:normAutofit fontScale="90000"/>
          </a:bodyPr>
          <a:lstStyle/>
          <a:p>
            <a:r>
              <a:rPr dirty="0" err="1">
                <a:latin typeface="Bahnschrift" panose="020B0502040204020203" pitchFamily="34" charset="0"/>
              </a:rPr>
              <a:t>DeBaliviere</a:t>
            </a:r>
            <a:r>
              <a:rPr dirty="0">
                <a:latin typeface="Bahnschrift" panose="020B0502040204020203" pitchFamily="34" charset="0"/>
              </a:rPr>
              <a:t> </a:t>
            </a:r>
            <a:r>
              <a:rPr dirty="0" smtClean="0">
                <a:latin typeface="Bahnschrift" panose="020B0502040204020203" pitchFamily="34" charset="0"/>
              </a:rPr>
              <a:t>Place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76992"/>
              </p:ext>
            </p:extLst>
          </p:nvPr>
        </p:nvGraphicFramePr>
        <p:xfrm>
          <a:off x="395536" y="1124744"/>
          <a:ext cx="8435087" cy="2673750"/>
        </p:xfrm>
        <a:graphic>
          <a:graphicData uri="http://schemas.openxmlformats.org/drawingml/2006/table">
            <a:tbl>
              <a:tblPr/>
              <a:tblGrid>
                <a:gridCol w="1540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857384168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619682002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11500963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1453352939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308074"/>
              </p:ext>
            </p:extLst>
          </p:nvPr>
        </p:nvGraphicFramePr>
        <p:xfrm>
          <a:off x="395537" y="3861048"/>
          <a:ext cx="7920880" cy="2667424"/>
        </p:xfrm>
        <a:graphic>
          <a:graphicData uri="http://schemas.openxmlformats.org/drawingml/2006/table">
            <a:tbl>
              <a:tblPr/>
              <a:tblGrid>
                <a:gridCol w="165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415167919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3636880006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1167459710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905733628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711825563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3983470171"/>
                    </a:ext>
                  </a:extLst>
                </a:gridCol>
                <a:gridCol w="5225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12362" y="6551766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err="1" smtClean="0">
                <a:latin typeface="Bahnschrift" panose="020B0502040204020203" pitchFamily="34" charset="0"/>
              </a:rPr>
              <a:t>Skinker</a:t>
            </a:r>
            <a:r>
              <a:rPr lang="en-US" dirty="0" err="1">
                <a:latin typeface="Bahnschrift" panose="020B0502040204020203" pitchFamily="34" charset="0"/>
              </a:rPr>
              <a:t>-</a:t>
            </a:r>
            <a:r>
              <a:rPr dirty="0" err="1" smtClean="0">
                <a:latin typeface="Bahnschrift" panose="020B0502040204020203" pitchFamily="34" charset="0"/>
              </a:rPr>
              <a:t>DeBaliviere</a:t>
            </a:r>
            <a:r>
              <a:rPr dirty="0" smtClean="0">
                <a:latin typeface="Bahnschrift" panose="020B0502040204020203" pitchFamily="34" charset="0"/>
              </a:rPr>
              <a:t> </a:t>
            </a:r>
            <a:r>
              <a:rPr dirty="0">
                <a:latin typeface="Bahnschrift" panose="020B0502040204020203" pitchFamily="34" charset="0"/>
              </a:rPr>
              <a:t>Neighborhood Detail</a:t>
            </a:r>
          </a:p>
        </p:txBody>
      </p:sp>
    </p:spTree>
    <p:extLst>
      <p:ext uri="{BB962C8B-B14F-4D97-AF65-F5344CB8AC3E}">
        <p14:creationId xmlns:p14="http://schemas.microsoft.com/office/powerpoint/2010/main" val="165727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803" y="332656"/>
            <a:ext cx="4438235" cy="1080120"/>
          </a:xfrm>
        </p:spPr>
        <p:txBody>
          <a:bodyPr>
            <a:normAutofit/>
          </a:bodyPr>
          <a:lstStyle/>
          <a:p>
            <a:r>
              <a:rPr dirty="0" err="1" smtClean="0">
                <a:latin typeface="Bahnschrift" panose="020B0502040204020203" pitchFamily="34" charset="0"/>
              </a:rPr>
              <a:t>Skinker</a:t>
            </a:r>
            <a:r>
              <a:rPr lang="en-US" dirty="0" err="1">
                <a:latin typeface="Bahnschrift" panose="020B0502040204020203" pitchFamily="34" charset="0"/>
              </a:rPr>
              <a:t>-</a:t>
            </a:r>
            <a:r>
              <a:rPr dirty="0" err="1" smtClean="0">
                <a:latin typeface="Bahnschrift" panose="020B0502040204020203" pitchFamily="34" charset="0"/>
              </a:rPr>
              <a:t>DeBaliviere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Summary </a:t>
            </a:r>
            <a:r>
              <a:rPr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391" y="1772816"/>
            <a:ext cx="7815058" cy="4464496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39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in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No change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endParaRPr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against persons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100%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(0 crimes)</a:t>
            </a:r>
            <a:endParaRPr sz="20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474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10%</a:t>
            </a:r>
            <a:r>
              <a:rPr sz="240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430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30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76%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17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6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6053</TotalTime>
  <Words>1671</Words>
  <Application>Microsoft Office PowerPoint</Application>
  <PresentationFormat>On-screen Show (4:3)</PresentationFormat>
  <Paragraphs>1073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Bahnschrift</vt:lpstr>
      <vt:lpstr>Gill Sans MT</vt:lpstr>
      <vt:lpstr>Parcel</vt:lpstr>
      <vt:lpstr>DeBaliviere Place Skinker-Debaliviere West End Visitation Park</vt:lpstr>
      <vt:lpstr>City of St Louis Police Districts</vt:lpstr>
      <vt:lpstr>District 5 Summary Notes</vt:lpstr>
      <vt:lpstr>PowerPoint Presentation</vt:lpstr>
      <vt:lpstr>DeBaliviere Place Neighborhood Detail</vt:lpstr>
      <vt:lpstr>DeBaliviere Place Summary Notes</vt:lpstr>
      <vt:lpstr>DeBaliviere Place Year to Year Comparison</vt:lpstr>
      <vt:lpstr>Skinker-DeBaliviere Neighborhood Detail</vt:lpstr>
      <vt:lpstr>Skinker-DeBaliviere Summary Notes</vt:lpstr>
      <vt:lpstr>Skinker-DeBaliviere Year to Year Comparison</vt:lpstr>
      <vt:lpstr>West End Neighborhood Detail</vt:lpstr>
      <vt:lpstr>West End Summary Notes</vt:lpstr>
      <vt:lpstr>West End Year to Year Comparison</vt:lpstr>
      <vt:lpstr>Visitation Park Neighborhood Detail</vt:lpstr>
      <vt:lpstr>Visitation Park Summary Notes</vt:lpstr>
      <vt:lpstr>Visitation Park Year to Year Comparison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Skinker DeBaliviere DeBaliviere Place West End Visitation Park</dc:title>
  <dc:subject/>
  <dc:creator>Jess Watson</dc:creator>
  <cp:keywords/>
  <dc:description/>
  <cp:lastModifiedBy>Watson, Jess</cp:lastModifiedBy>
  <cp:revision>246</cp:revision>
  <dcterms:created xsi:type="dcterms:W3CDTF">2017-02-13T16:18:36Z</dcterms:created>
  <dcterms:modified xsi:type="dcterms:W3CDTF">2024-01-02T16:23:43Z</dcterms:modified>
  <cp:category/>
</cp:coreProperties>
</file>