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56" r:id="rId2"/>
    <p:sldId id="328" r:id="rId3"/>
    <p:sldId id="331" r:id="rId4"/>
    <p:sldId id="330" r:id="rId5"/>
    <p:sldId id="315" r:id="rId6"/>
    <p:sldId id="261" r:id="rId7"/>
    <p:sldId id="332" r:id="rId8"/>
    <p:sldId id="306" r:id="rId9"/>
    <p:sldId id="311" r:id="rId10"/>
    <p:sldId id="312" r:id="rId11"/>
    <p:sldId id="320" r:id="rId12"/>
    <p:sldId id="265" r:id="rId13"/>
    <p:sldId id="266" r:id="rId14"/>
    <p:sldId id="299" r:id="rId15"/>
    <p:sldId id="269" r:id="rId16"/>
    <p:sldId id="270" r:id="rId17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5858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 autoAdjust="0"/>
    <p:restoredTop sz="93005" autoAdjust="0"/>
  </p:normalViewPr>
  <p:slideViewPr>
    <p:cSldViewPr>
      <p:cViewPr varScale="1">
        <p:scale>
          <a:sx n="90" d="100"/>
          <a:sy n="90" d="100"/>
        </p:scale>
        <p:origin x="13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7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s.wustl.edu\Shares\WUMC\Projects\Monthly-Reports\monthly-crime-reports\reports\2023\12-December\12.23-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MAIN!$B$43</c:f>
              <c:strCache>
                <c:ptCount val="1"/>
                <c:pt idx="0">
                  <c:v>City Crime Rate</c:v>
                </c:pt>
              </c:strCache>
            </c:strRef>
          </c:tx>
          <c:spPr>
            <a:ln w="38100" cap="rnd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MAIN!$B$44:$B$55</c:f>
              <c:numCache>
                <c:formatCode>General</c:formatCode>
                <c:ptCount val="12"/>
                <c:pt idx="0">
                  <c:v>1581.6</c:v>
                </c:pt>
                <c:pt idx="1">
                  <c:v>1379.6</c:v>
                </c:pt>
                <c:pt idx="2">
                  <c:v>1307.0999999999999</c:v>
                </c:pt>
                <c:pt idx="3">
                  <c:v>1347.6</c:v>
                </c:pt>
                <c:pt idx="4">
                  <c:v>1486.1</c:v>
                </c:pt>
                <c:pt idx="5">
                  <c:v>1364.4</c:v>
                </c:pt>
                <c:pt idx="6">
                  <c:v>1467.2</c:v>
                </c:pt>
                <c:pt idx="7">
                  <c:v>1370</c:v>
                </c:pt>
                <c:pt idx="8">
                  <c:v>1383.7</c:v>
                </c:pt>
                <c:pt idx="9">
                  <c:v>1524.7</c:v>
                </c:pt>
                <c:pt idx="10">
                  <c:v>1326.8</c:v>
                </c:pt>
                <c:pt idx="11">
                  <c:v>1369.4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54-4F91-83D4-F61B03DAD174}"/>
            </c:ext>
          </c:extLst>
        </c:ser>
        <c:ser>
          <c:idx val="1"/>
          <c:order val="1"/>
          <c:tx>
            <c:strRef>
              <c:f>MAIN!$C$43</c:f>
              <c:strCache>
                <c:ptCount val="1"/>
                <c:pt idx="0">
                  <c:v>Skinker-DeBaliviere Crime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MAIN!$C$44:$C$55</c:f>
              <c:numCache>
                <c:formatCode>General</c:formatCode>
                <c:ptCount val="12"/>
                <c:pt idx="0">
                  <c:v>1513.2</c:v>
                </c:pt>
                <c:pt idx="1">
                  <c:v>923.3</c:v>
                </c:pt>
                <c:pt idx="2">
                  <c:v>666.8</c:v>
                </c:pt>
                <c:pt idx="3">
                  <c:v>589.9</c:v>
                </c:pt>
                <c:pt idx="4">
                  <c:v>666.8</c:v>
                </c:pt>
                <c:pt idx="5">
                  <c:v>769.4</c:v>
                </c:pt>
                <c:pt idx="6">
                  <c:v>872</c:v>
                </c:pt>
                <c:pt idx="7">
                  <c:v>1128.5</c:v>
                </c:pt>
                <c:pt idx="8">
                  <c:v>1385</c:v>
                </c:pt>
                <c:pt idx="9">
                  <c:v>1744</c:v>
                </c:pt>
                <c:pt idx="10">
                  <c:v>1000.3</c:v>
                </c:pt>
                <c:pt idx="11">
                  <c:v>769.4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54-4F91-83D4-F61B03DAD174}"/>
            </c:ext>
          </c:extLst>
        </c:ser>
        <c:ser>
          <c:idx val="2"/>
          <c:order val="2"/>
          <c:tx>
            <c:strRef>
              <c:f>MAIN!$D$43</c:f>
              <c:strCache>
                <c:ptCount val="1"/>
                <c:pt idx="0">
                  <c:v>DeBaliviere Place Crime Rate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MAIN!$D$44:$D$55</c:f>
              <c:numCache>
                <c:formatCode>General</c:formatCode>
                <c:ptCount val="12"/>
                <c:pt idx="0">
                  <c:v>2026.8</c:v>
                </c:pt>
                <c:pt idx="1">
                  <c:v>1095.5999999999999</c:v>
                </c:pt>
                <c:pt idx="2">
                  <c:v>684.7</c:v>
                </c:pt>
                <c:pt idx="3">
                  <c:v>1150.4000000000001</c:v>
                </c:pt>
                <c:pt idx="4">
                  <c:v>903.9</c:v>
                </c:pt>
                <c:pt idx="5">
                  <c:v>575.20000000000005</c:v>
                </c:pt>
                <c:pt idx="6">
                  <c:v>1259.9000000000001</c:v>
                </c:pt>
                <c:pt idx="7">
                  <c:v>876.5</c:v>
                </c:pt>
                <c:pt idx="8">
                  <c:v>1889.9</c:v>
                </c:pt>
                <c:pt idx="9">
                  <c:v>1752.9</c:v>
                </c:pt>
                <c:pt idx="10">
                  <c:v>2026.8</c:v>
                </c:pt>
                <c:pt idx="11">
                  <c:v>1287.3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54-4F91-83D4-F61B03DAD174}"/>
            </c:ext>
          </c:extLst>
        </c:ser>
        <c:ser>
          <c:idx val="3"/>
          <c:order val="3"/>
          <c:tx>
            <c:strRef>
              <c:f>MAIN!$E$43</c:f>
              <c:strCache>
                <c:ptCount val="1"/>
                <c:pt idx="0">
                  <c:v>West End Crime Rate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MAIN!$E$44:$E$55</c:f>
              <c:numCache>
                <c:formatCode>General</c:formatCode>
                <c:ptCount val="12"/>
                <c:pt idx="0">
                  <c:v>876.4</c:v>
                </c:pt>
                <c:pt idx="1">
                  <c:v>1460.7</c:v>
                </c:pt>
                <c:pt idx="2">
                  <c:v>905.6</c:v>
                </c:pt>
                <c:pt idx="3">
                  <c:v>1285.4000000000001</c:v>
                </c:pt>
                <c:pt idx="4">
                  <c:v>1154</c:v>
                </c:pt>
                <c:pt idx="5">
                  <c:v>978.7</c:v>
                </c:pt>
                <c:pt idx="6">
                  <c:v>920.2</c:v>
                </c:pt>
                <c:pt idx="7">
                  <c:v>1037.0999999999999</c:v>
                </c:pt>
                <c:pt idx="8">
                  <c:v>1110.0999999999999</c:v>
                </c:pt>
                <c:pt idx="9">
                  <c:v>1241.5999999999999</c:v>
                </c:pt>
                <c:pt idx="10">
                  <c:v>1066.3</c:v>
                </c:pt>
                <c:pt idx="11">
                  <c:v>1183.0999999999999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54-4F91-83D4-F61B03DAD174}"/>
            </c:ext>
          </c:extLst>
        </c:ser>
        <c:ser>
          <c:idx val="4"/>
          <c:order val="4"/>
          <c:tx>
            <c:strRef>
              <c:f>MAIN!$F$43</c:f>
              <c:strCache>
                <c:ptCount val="1"/>
                <c:pt idx="0">
                  <c:v>Visitation Park Crime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MAIN!$A$44:$A$55</c:f>
              <c:numCache>
                <c:formatCode>mmm\-yy</c:formatCode>
                <c:ptCount val="12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</c:numCache>
            </c:numRef>
          </c:cat>
          <c:val>
            <c:numRef>
              <c:f>MAIN!$F$44:$F$55</c:f>
              <c:numCache>
                <c:formatCode>General</c:formatCode>
                <c:ptCount val="12"/>
                <c:pt idx="0">
                  <c:v>1623.4</c:v>
                </c:pt>
                <c:pt idx="1">
                  <c:v>649.4</c:v>
                </c:pt>
                <c:pt idx="2">
                  <c:v>1623.4</c:v>
                </c:pt>
                <c:pt idx="3">
                  <c:v>1515.2</c:v>
                </c:pt>
                <c:pt idx="4">
                  <c:v>1190.5</c:v>
                </c:pt>
                <c:pt idx="5">
                  <c:v>757.6</c:v>
                </c:pt>
                <c:pt idx="6">
                  <c:v>1190.5</c:v>
                </c:pt>
                <c:pt idx="7">
                  <c:v>649.4</c:v>
                </c:pt>
                <c:pt idx="8">
                  <c:v>216.4</c:v>
                </c:pt>
                <c:pt idx="9">
                  <c:v>974</c:v>
                </c:pt>
                <c:pt idx="10">
                  <c:v>1190.5</c:v>
                </c:pt>
                <c:pt idx="11">
                  <c:v>649.4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54-4F91-83D4-F61B03DAD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078720"/>
        <c:axId val="636076424"/>
      </c:lineChart>
      <c:dateAx>
        <c:axId val="636078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Time of the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6076424"/>
        <c:crosses val="autoZero"/>
        <c:auto val="1"/>
        <c:lblOffset val="100"/>
        <c:baseTimeUnit val="months"/>
      </c:dateAx>
      <c:valAx>
        <c:axId val="636076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Bahnschrift" panose="020B0502040204020203" pitchFamily="34" charset="0"/>
                    <a:ea typeface="+mn-ea"/>
                    <a:cs typeface="+mn-cs"/>
                  </a:defRPr>
                </a:pPr>
                <a:r>
                  <a:rPr lang="en-US" dirty="0" smtClean="0"/>
                  <a:t>Crime Rate per 100,000 Residents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Bahnschrift" panose="020B05020402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hnschrift" panose="020B0502040204020203" pitchFamily="34" charset="0"/>
                <a:ea typeface="+mn-ea"/>
                <a:cs typeface="+mn-cs"/>
              </a:defRPr>
            </a:pPr>
            <a:endParaRPr lang="en-US"/>
          </a:p>
        </c:txPr>
        <c:crossAx val="63607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hnschrift" panose="020B05020402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Bahnschrift" panose="020B05020402040202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386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63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93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29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62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1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9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160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0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59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E6744CE3-0875-4B69-89C0-6F72D8139561}" type="datetimeFigureOut">
              <a:rPr lang="en-GB" smtClean="0"/>
              <a:t>24/01/2024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DADB20D-508E-4C6D-A9E4-257D5607B0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1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mpd.org/crime_stats.s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212" y="2276873"/>
            <a:ext cx="7772400" cy="2736303"/>
          </a:xfrm>
        </p:spPr>
        <p:txBody>
          <a:bodyPr>
            <a:normAutofit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dirty="0" smtClean="0">
                <a:latin typeface="Bahnschrift" panose="020B0502040204020203" pitchFamily="34" charset="0"/>
              </a:rPr>
              <a:t> 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err="1" smtClean="0">
                <a:latin typeface="Bahnschrift" panose="020B0502040204020203" pitchFamily="34" charset="0"/>
              </a:rPr>
              <a:t>Skinker-Debaliviere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West 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Visitation </a:t>
            </a:r>
            <a:r>
              <a:rPr dirty="0">
                <a:latin typeface="Bahnschrift" panose="020B0502040204020203" pitchFamily="34" charset="0"/>
              </a:rPr>
              <a:t>Park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7964" y="5445224"/>
            <a:ext cx="7264436" cy="864096"/>
          </a:xfrm>
        </p:spPr>
        <p:txBody>
          <a:bodyPr>
            <a:normAutofit/>
          </a:bodyPr>
          <a:lstStyle/>
          <a:p>
            <a:r>
              <a:rPr sz="2400" dirty="0" smtClean="0">
                <a:latin typeface="Bahnschrift" panose="020B0502040204020203" pitchFamily="34" charset="0"/>
              </a:rPr>
              <a:t>Washington </a:t>
            </a:r>
            <a:r>
              <a:rPr sz="2400" dirty="0">
                <a:latin typeface="Bahnschrift" panose="020B0502040204020203" pitchFamily="34" charset="0"/>
              </a:rPr>
              <a:t>University Medical Center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40012" y="497836"/>
            <a:ext cx="6400800" cy="149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December 2023 </a:t>
            </a:r>
          </a:p>
          <a:p>
            <a:r>
              <a:rPr lang="en-US" sz="4000" b="1" dirty="0" smtClean="0">
                <a:solidFill>
                  <a:schemeClr val="tx1"/>
                </a:solidFill>
                <a:latin typeface="Bahnschrift" panose="020B0502040204020203" pitchFamily="34" charset="0"/>
              </a:rPr>
              <a:t>Monthly Crime Report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927" y="285414"/>
            <a:ext cx="5142344" cy="839330"/>
          </a:xfrm>
        </p:spPr>
        <p:txBody>
          <a:bodyPr>
            <a:normAutofit fontScale="90000"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550623"/>
              </p:ext>
            </p:extLst>
          </p:nvPr>
        </p:nvGraphicFramePr>
        <p:xfrm>
          <a:off x="391222" y="1115290"/>
          <a:ext cx="8354697" cy="2673750"/>
        </p:xfrm>
        <a:graphic>
          <a:graphicData uri="http://schemas.openxmlformats.org/drawingml/2006/table">
            <a:tbl>
              <a:tblPr/>
              <a:tblGrid>
                <a:gridCol w="1460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402200962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3146422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1264044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67337373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254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862796"/>
              </p:ext>
            </p:extLst>
          </p:nvPr>
        </p:nvGraphicFramePr>
        <p:xfrm>
          <a:off x="404608" y="3861048"/>
          <a:ext cx="8341310" cy="2667424"/>
        </p:xfrm>
        <a:graphic>
          <a:graphicData uri="http://schemas.openxmlformats.org/drawingml/2006/table">
            <a:tbl>
              <a:tblPr/>
              <a:tblGrid>
                <a:gridCol w="1460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3719400412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3443461428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610690418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3940632139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594684244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531990266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31176809"/>
                    </a:ext>
                  </a:extLst>
                </a:gridCol>
                <a:gridCol w="5293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81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88784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70" y="404664"/>
            <a:ext cx="3907904" cy="1188720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104" y="1916832"/>
            <a:ext cx="7974260" cy="475252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81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9%</a:t>
            </a:r>
            <a:r>
              <a:rPr sz="24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74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13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32%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 (19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984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&lt;1</a:t>
            </a:r>
            <a:r>
              <a:rPr lang="en-US" sz="2400" b="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990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177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8</a:t>
            </a:r>
            <a:r>
              <a:rPr lang="en-US" sz="2000"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(164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824" y="260648"/>
            <a:ext cx="5122912" cy="926976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West </a:t>
            </a:r>
            <a:r>
              <a:rPr dirty="0" smtClean="0">
                <a:latin typeface="Bahnschrift" panose="020B0502040204020203" pitchFamily="34" charset="0"/>
              </a:rPr>
              <a:t>End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33854"/>
              </p:ext>
            </p:extLst>
          </p:nvPr>
        </p:nvGraphicFramePr>
        <p:xfrm>
          <a:off x="365760" y="1124744"/>
          <a:ext cx="8461321" cy="2673750"/>
        </p:xfrm>
        <a:graphic>
          <a:graphicData uri="http://schemas.openxmlformats.org/drawingml/2006/table">
            <a:tbl>
              <a:tblPr/>
              <a:tblGrid>
                <a:gridCol w="156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89562028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4951403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97609594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5158472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451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925858"/>
              </p:ext>
            </p:extLst>
          </p:nvPr>
        </p:nvGraphicFramePr>
        <p:xfrm>
          <a:off x="376032" y="3861048"/>
          <a:ext cx="8451044" cy="2667424"/>
        </p:xfrm>
        <a:graphic>
          <a:graphicData uri="http://schemas.openxmlformats.org/drawingml/2006/table">
            <a:tbl>
              <a:tblPr/>
              <a:tblGrid>
                <a:gridCol w="1562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3528446762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83455415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3152023863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217370258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1479680968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4065981637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1952846667"/>
                    </a:ext>
                  </a:extLst>
                </a:gridCol>
                <a:gridCol w="52990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325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973" y="404664"/>
            <a:ext cx="3830051" cy="1096156"/>
          </a:xfrm>
        </p:spPr>
        <p:txBody>
          <a:bodyPr>
            <a:normAutofit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72816"/>
            <a:ext cx="8031812" cy="4464496"/>
          </a:xfrm>
        </p:spPr>
        <p:txBody>
          <a:bodyPr>
            <a:normAutofit/>
          </a:bodyPr>
          <a:lstStyle/>
          <a:p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68%</a:t>
            </a:r>
            <a:r>
              <a:rPr sz="2400" b="1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 crimes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 50%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(4 crimes)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122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Down</a:t>
            </a:r>
            <a:r>
              <a:rPr lang="en-US"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10</a:t>
            </a:r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%</a:t>
            </a:r>
            <a:r>
              <a:rPr sz="2400" i="0" u="none" cap="none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135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31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35%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4752528" cy="845148"/>
          </a:xfrm>
        </p:spPr>
        <p:txBody>
          <a:bodyPr>
            <a:normAutofit fontScale="90000"/>
          </a:bodyPr>
          <a:lstStyle/>
          <a:p>
            <a:r>
              <a:rPr dirty="0">
                <a:latin typeface="Bahnschrift" panose="020B0502040204020203" pitchFamily="34" charset="0"/>
              </a:rPr>
              <a:t>Visitation </a:t>
            </a:r>
            <a:r>
              <a:rPr dirty="0" smtClean="0">
                <a:latin typeface="Bahnschrift" panose="020B0502040204020203" pitchFamily="34" charset="0"/>
              </a:rPr>
              <a:t>Park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235208"/>
              </p:ext>
            </p:extLst>
          </p:nvPr>
        </p:nvGraphicFramePr>
        <p:xfrm>
          <a:off x="393303" y="1052736"/>
          <a:ext cx="8427169" cy="2673750"/>
        </p:xfrm>
        <a:graphic>
          <a:graphicData uri="http://schemas.openxmlformats.org/drawingml/2006/table">
            <a:tbl>
              <a:tblPr/>
              <a:tblGrid>
                <a:gridCol w="1532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20458719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04415105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53450246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12849576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434128"/>
              </p:ext>
            </p:extLst>
          </p:nvPr>
        </p:nvGraphicFramePr>
        <p:xfrm>
          <a:off x="411188" y="3857920"/>
          <a:ext cx="8409289" cy="2667424"/>
        </p:xfrm>
        <a:graphic>
          <a:graphicData uri="http://schemas.openxmlformats.org/drawingml/2006/table">
            <a:tbl>
              <a:tblPr/>
              <a:tblGrid>
                <a:gridCol w="1532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1293230892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908076158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319392876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1672966164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475019077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816383675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1376932744"/>
                    </a:ext>
                  </a:extLst>
                </a:gridCol>
                <a:gridCol w="5290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45444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6"/>
          <a:stretch/>
        </p:blipFill>
        <p:spPr>
          <a:xfrm>
            <a:off x="0" y="0"/>
            <a:ext cx="9180512" cy="69262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63689" y="3728065"/>
            <a:ext cx="687022" cy="276999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WUMC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555776" y="2996952"/>
            <a:ext cx="1215056" cy="50669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6" name="Straight Arrow Connector 15"/>
          <p:cNvCxnSpPr>
            <a:stCxn id="14" idx="3"/>
          </p:cNvCxnSpPr>
          <p:nvPr/>
        </p:nvCxnSpPr>
        <p:spPr>
          <a:xfrm>
            <a:off x="2450711" y="3866565"/>
            <a:ext cx="1521922" cy="177330"/>
          </a:xfrm>
          <a:prstGeom prst="straightConnector1">
            <a:avLst/>
          </a:prstGeom>
          <a:noFill/>
          <a:ln w="28575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83568" y="2334091"/>
            <a:ext cx="2202554" cy="1169551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DeBaliviere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 Place, </a:t>
            </a:r>
            <a:r>
              <a:rPr lang="en-US" sz="1400" kern="0" dirty="0" err="1" smtClean="0">
                <a:solidFill>
                  <a:prstClr val="black"/>
                </a:solidFill>
                <a:latin typeface="Bahnschrift" panose="020B0502040204020203" pitchFamily="34" charset="0"/>
              </a:rPr>
              <a:t>Skinker-DeBaliviere</a:t>
            </a:r>
            <a:r>
              <a:rPr lang="en-US" sz="1400" kern="0" dirty="0" smtClean="0">
                <a:solidFill>
                  <a:prstClr val="black"/>
                </a:solidFill>
                <a:latin typeface="Bahnschrift" panose="020B0502040204020203" pitchFamily="34" charset="0"/>
              </a:rPr>
              <a:t>, West End, and Visitation Park are all located within District 5.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hnschrift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99992" y="21328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6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91176" y="3187351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6442" y="3759756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4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1765" y="4927703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70832" y="4470827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95936" y="5949280"/>
            <a:ext cx="156715" cy="215444"/>
          </a:xfrm>
          <a:prstGeom prst="rect">
            <a:avLst/>
          </a:prstGeom>
          <a:solidFill>
            <a:sysClr val="window" lastClr="FFFFFF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hnschrift" panose="020B0502040204020203" pitchFamily="34" charset="0"/>
              </a:rPr>
              <a:t>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1" y="251298"/>
            <a:ext cx="3876990" cy="94545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hnschrift" panose="020B0502040204020203" pitchFamily="34" charset="0"/>
              </a:rPr>
              <a:t>City of St Louis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lang="en-US" dirty="0" smtClean="0">
                <a:latin typeface="Bahnschrift" panose="020B0502040204020203" pitchFamily="34" charset="0"/>
              </a:rPr>
              <a:t>Police Districts</a:t>
            </a:r>
            <a:endParaRPr lang="en-US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32656"/>
            <a:ext cx="5846275" cy="808124"/>
          </a:xfrm>
        </p:spPr>
        <p:txBody>
          <a:bodyPr/>
          <a:lstStyle/>
          <a:p>
            <a:r>
              <a:rPr dirty="0">
                <a:latin typeface="Bahnschrift" panose="020B0502040204020203" pitchFamily="34" charset="0"/>
              </a:rPr>
              <a:t>District </a:t>
            </a:r>
            <a:r>
              <a:rPr dirty="0" smtClean="0">
                <a:latin typeface="Bahnschrift" panose="020B0502040204020203" pitchFamily="34" charset="0"/>
              </a:rPr>
              <a:t>5 </a:t>
            </a:r>
            <a:r>
              <a:rPr lang="en-US" dirty="0" smtClean="0">
                <a:latin typeface="Bahnschrift" panose="020B0502040204020203" pitchFamily="34" charset="0"/>
              </a:rPr>
              <a:t>Summary Notes</a:t>
            </a:r>
            <a:endParaRPr dirty="0">
              <a:latin typeface="Bahnschrift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497366"/>
            <a:ext cx="5760641" cy="468052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  <a:endParaRPr sz="2400" b="0" i="0" u="none" cap="none" dirty="0">
              <a:ln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number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of crimes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237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the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Central </a:t>
            </a:r>
            <a:r>
              <a:rPr sz="2400" i="0" u="none" cap="none" dirty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West </a:t>
            </a:r>
            <a:r>
              <a:rPr sz="2400" i="0" u="none" cap="none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End</a:t>
            </a:r>
            <a:endParaRPr sz="2400" i="0" u="none" cap="none" dirty="0">
              <a:ln w="3175">
                <a:noFill/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average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number of 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neighborhood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53.7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 </a:t>
            </a:r>
            <a:r>
              <a:rPr lang="en-US"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lowest crime </a:t>
            </a:r>
            <a:r>
              <a:rPr sz="2400" b="0" i="0" u="none" cap="none" dirty="0" smtClean="0">
                <a:solidFill>
                  <a:srgbClr val="00B05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649.4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b="0" i="0" u="none" cap="none" dirty="0" smtClean="0">
                <a:ln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Visitation Park</a:t>
            </a:r>
            <a:endParaRPr sz="2400" b="0" i="0" u="none" cap="none" dirty="0">
              <a:ln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The</a:t>
            </a:r>
            <a:r>
              <a:rPr sz="2400" b="0" i="0" u="none" cap="none" dirty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highest crime</a:t>
            </a:r>
            <a:r>
              <a:rPr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rate </a:t>
            </a:r>
            <a:r>
              <a:rPr lang="en-US"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per 100,000</a:t>
            </a:r>
            <a:r>
              <a:rPr sz="2400" b="0" i="0" u="none" cap="none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in one neighborhood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2790.7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Fountain Park</a:t>
            </a:r>
            <a:endParaRPr sz="2400" b="0" i="0" u="none" cap="none" dirty="0">
              <a:ln w="3175">
                <a:noFill/>
              </a:ln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0" i="0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The overall crime rate in District 5 was </a:t>
            </a:r>
            <a:r>
              <a:rPr lang="en-US" sz="2400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1423.3</a:t>
            </a:r>
            <a:endParaRPr sz="2400" b="0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5" y="1484784"/>
            <a:ext cx="2880319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44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59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28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There are 15 neighborhoods in District 5.</a:t>
            </a:r>
          </a:p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Academy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Central West End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DeBaliviere</a:t>
            </a: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Fountain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Hamilton Heights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East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Kingsway West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Lewis Place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Skinker-DeBaliviere</a:t>
            </a:r>
            <a:endParaRPr kumimoji="0" lang="en-US" sz="2400" b="0" i="0" u="none" strike="noStrike" kern="1200" cap="none" spc="0" normalizeH="0" baseline="0" noProof="0" dirty="0" smtClean="0">
              <a:ln w="3175">
                <a:solidFill>
                  <a:schemeClr val="tx1"/>
                </a:solidFill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Greater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The Ville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Vandeventer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Visitation Park</a:t>
            </a: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Wells-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Goodfellow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>
                  <a:alpha val="100000"/>
                </a:srgbClr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Arial"/>
            </a:endParaRPr>
          </a:p>
          <a:p>
            <a:pPr marL="114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 w="3175">
                  <a:solidFill>
                    <a:schemeClr val="tx1"/>
                  </a:solidFill>
                </a:ln>
                <a:solidFill>
                  <a:srgbClr val="000000">
                    <a:alpha val="100000"/>
                  </a:srgbClr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Arial"/>
              </a:rPr>
              <a:t>West End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Source: </a:t>
            </a: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  <a:hlinkClick r:id="rId2"/>
              </a:rPr>
              <a:t>SLMPD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hnschrift" panose="020B05020402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7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black">
          <a:xfrm>
            <a:off x="2142391" y="260648"/>
            <a:ext cx="4865062" cy="864096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300" dirty="0" smtClean="0">
                <a:latin typeface="Bahnschrift" panose="020B0502040204020203" pitchFamily="34" charset="0"/>
              </a:rPr>
              <a:t>Neighborhoods vs City</a:t>
            </a:r>
            <a:br>
              <a:rPr lang="en-US" sz="2300" dirty="0" smtClean="0">
                <a:latin typeface="Bahnschrift" panose="020B0502040204020203" pitchFamily="34" charset="0"/>
              </a:rPr>
            </a:br>
            <a:r>
              <a:rPr lang="en-US" sz="2300" dirty="0" smtClean="0">
                <a:latin typeface="Bahnschrift" panose="020B0502040204020203" pitchFamily="34" charset="0"/>
              </a:rPr>
              <a:t>Crime rate IN 2023</a:t>
            </a:r>
            <a:endParaRPr lang="en-US" sz="2300" dirty="0">
              <a:latin typeface="Bahnschrift" panose="020B0502040204020203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6509545"/>
              </p:ext>
            </p:extLst>
          </p:nvPr>
        </p:nvGraphicFramePr>
        <p:xfrm>
          <a:off x="0" y="1124744"/>
          <a:ext cx="9144000" cy="5733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43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Neighborhood </a:t>
            </a:r>
            <a:r>
              <a:rPr dirty="0">
                <a:latin typeface="Bahnschrift" panose="020B0502040204020203" pitchFamily="34" charset="0"/>
              </a:rPr>
              <a:t>Detail</a:t>
            </a:r>
          </a:p>
        </p:txBody>
      </p:sp>
    </p:spTree>
    <p:extLst>
      <p:ext uri="{BB962C8B-B14F-4D97-AF65-F5344CB8AC3E}">
        <p14:creationId xmlns:p14="http://schemas.microsoft.com/office/powerpoint/2010/main" val="199724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5860" y="404664"/>
            <a:ext cx="4478123" cy="1080120"/>
          </a:xfrm>
        </p:spPr>
        <p:txBody>
          <a:bodyPr>
            <a:normAutofit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</a:t>
            </a:r>
            <a:r>
              <a:rPr lang="en-US" dirty="0" smtClean="0">
                <a:latin typeface="Bahnschrift" panose="020B0502040204020203" pitchFamily="34" charset="0"/>
              </a:rPr>
              <a:t>e</a:t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41" y="1916832"/>
            <a:ext cx="7917959" cy="424847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47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38%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34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crimes)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b="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Up 300%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19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19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(1 crime)</a:t>
            </a:r>
            <a:endParaRPr sz="19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610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total crimes</a:t>
            </a:r>
            <a:r>
              <a:rPr lang="en-US"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lang="en-US"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FF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Up 28%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478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32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 </a:t>
            </a:r>
            <a:r>
              <a:rPr sz="2400" b="1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19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10%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to</a:t>
            </a:r>
            <a:r>
              <a:rPr lang="en-US" sz="19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19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(29 crimes</a:t>
            </a:r>
            <a:r>
              <a:rPr lang="en-US" sz="19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  <a:endParaRPr lang="en-US" sz="19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79596"/>
            <a:ext cx="5040565" cy="845148"/>
          </a:xfrm>
        </p:spPr>
        <p:txBody>
          <a:bodyPr>
            <a:normAutofit fontScale="90000"/>
          </a:bodyPr>
          <a:lstStyle/>
          <a:p>
            <a:r>
              <a:rPr dirty="0" err="1">
                <a:latin typeface="Bahnschrift" panose="020B0502040204020203" pitchFamily="34" charset="0"/>
              </a:rPr>
              <a:t>DeBaliviere</a:t>
            </a:r>
            <a:r>
              <a:rPr dirty="0">
                <a:latin typeface="Bahnschrift" panose="020B0502040204020203" pitchFamily="34" charset="0"/>
              </a:rPr>
              <a:t> </a:t>
            </a:r>
            <a:r>
              <a:rPr dirty="0" smtClean="0">
                <a:latin typeface="Bahnschrift" panose="020B0502040204020203" pitchFamily="34" charset="0"/>
              </a:rPr>
              <a:t>Place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Year </a:t>
            </a:r>
            <a:r>
              <a:rPr dirty="0">
                <a:latin typeface="Bahnschrift" panose="020B0502040204020203" pitchFamily="34" charset="0"/>
              </a:rPr>
              <a:t>to Year Comparison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899972"/>
              </p:ext>
            </p:extLst>
          </p:nvPr>
        </p:nvGraphicFramePr>
        <p:xfrm>
          <a:off x="395536" y="1124744"/>
          <a:ext cx="8435087" cy="2673750"/>
        </p:xfrm>
        <a:graphic>
          <a:graphicData uri="http://schemas.openxmlformats.org/drawingml/2006/table">
            <a:tbl>
              <a:tblPr/>
              <a:tblGrid>
                <a:gridCol w="154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85738416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619682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1500963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45335293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5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369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015170"/>
              </p:ext>
            </p:extLst>
          </p:nvPr>
        </p:nvGraphicFramePr>
        <p:xfrm>
          <a:off x="395537" y="3861048"/>
          <a:ext cx="8439912" cy="2667424"/>
        </p:xfrm>
        <a:graphic>
          <a:graphicData uri="http://schemas.openxmlformats.org/drawingml/2006/table">
            <a:tbl>
              <a:tblPr/>
              <a:tblGrid>
                <a:gridCol w="154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53511837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415167919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636880006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1167459710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90573362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711825563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3983470171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518451848"/>
                    </a:ext>
                  </a:extLst>
                </a:gridCol>
                <a:gridCol w="53035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4309">
                <a:tc gridSpan="14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202</a:t>
                      </a:r>
                      <a:r>
                        <a:rPr lang="en-US" sz="1000" dirty="0" smtClean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000" dirty="0">
                        <a:solidFill>
                          <a:srgbClr val="000000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cs typeface="Arial"/>
                        </a:rPr>
                        <a:t>2020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55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Crimes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Jan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Feb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Apr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May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Jul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Aug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Sep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Oct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Nov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Dec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Aggravated </a:t>
                      </a: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Assault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Arson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Burg</a:t>
                      </a: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</a:t>
                      </a: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ary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Homicide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Larceny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169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Motor Vehicle Theft</a:t>
                      </a: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19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104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Robbery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63500" marR="635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Total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11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ln>
                            <a:noFill/>
                          </a:ln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26</a:t>
                      </a:r>
                      <a:endParaRPr sz="1100" dirty="0">
                        <a:ln>
                          <a:noFill/>
                        </a:ln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15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18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38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40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34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22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63500" algn="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None/>
                      </a:pPr>
                      <a:r>
                        <a:rPr lang="en-US" sz="1100" dirty="0" smtClean="0">
                          <a:solidFill>
                            <a:srgbClr val="111111">
                              <a:alpha val="100000"/>
                            </a:srgbClr>
                          </a:solidFill>
                          <a:latin typeface="Bahnschrift" panose="020B0502040204020203" pitchFamily="34" charset="0"/>
                          <a:cs typeface="Arial"/>
                        </a:rPr>
                        <a:t>317</a:t>
                      </a:r>
                      <a:endParaRPr sz="1100" dirty="0">
                        <a:solidFill>
                          <a:srgbClr val="111111">
                            <a:alpha val="100000"/>
                          </a:srgbClr>
                        </a:solidFill>
                        <a:latin typeface="Bahnschrift" panose="020B0502040204020203" pitchFamily="34" charset="0"/>
                        <a:cs typeface="Arial"/>
                      </a:endParaRPr>
                    </a:p>
                  </a:txBody>
                  <a:tcPr marL="0" marR="0" marT="0" marB="0" anchor="ctr">
                    <a:lnL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</a:lnR>
                    <a:lnT w="0" cap="flat" cmpd="sng" algn="ctr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</a:lnB>
                    <a:solidFill>
                      <a:srgbClr val="EE58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2" y="6551766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42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dirty="0" smtClean="0">
                <a:latin typeface="Bahnschrift" panose="020B0502040204020203" pitchFamily="34" charset="0"/>
              </a:rPr>
              <a:t> </a:t>
            </a:r>
            <a:r>
              <a:rPr dirty="0">
                <a:latin typeface="Bahnschrift" panose="020B0502040204020203" pitchFamily="34" charset="0"/>
              </a:rPr>
              <a:t>Neighborhood Detail</a:t>
            </a:r>
          </a:p>
        </p:txBody>
      </p:sp>
    </p:spTree>
    <p:extLst>
      <p:ext uri="{BB962C8B-B14F-4D97-AF65-F5344CB8AC3E}">
        <p14:creationId xmlns:p14="http://schemas.microsoft.com/office/powerpoint/2010/main" val="1657274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5803" y="332656"/>
            <a:ext cx="4438235" cy="1080120"/>
          </a:xfrm>
        </p:spPr>
        <p:txBody>
          <a:bodyPr>
            <a:normAutofit/>
          </a:bodyPr>
          <a:lstStyle/>
          <a:p>
            <a:r>
              <a:rPr dirty="0" err="1" smtClean="0">
                <a:latin typeface="Bahnschrift" panose="020B0502040204020203" pitchFamily="34" charset="0"/>
              </a:rPr>
              <a:t>Skinker</a:t>
            </a:r>
            <a:r>
              <a:rPr lang="en-US" dirty="0" err="1">
                <a:latin typeface="Bahnschrift" panose="020B0502040204020203" pitchFamily="34" charset="0"/>
              </a:rPr>
              <a:t>-</a:t>
            </a:r>
            <a:r>
              <a:rPr dirty="0" err="1" smtClean="0">
                <a:latin typeface="Bahnschrift" panose="020B0502040204020203" pitchFamily="34" charset="0"/>
              </a:rPr>
              <a:t>DeBaliviere</a:t>
            </a:r>
            <a:r>
              <a:rPr lang="en-US" dirty="0" smtClean="0">
                <a:latin typeface="Bahnschrift" panose="020B0502040204020203" pitchFamily="34" charset="0"/>
              </a:rPr>
              <a:t/>
            </a:r>
            <a:br>
              <a:rPr lang="en-US" dirty="0" smtClean="0">
                <a:latin typeface="Bahnschrift" panose="020B0502040204020203" pitchFamily="34" charset="0"/>
              </a:rPr>
            </a:br>
            <a:r>
              <a:rPr dirty="0" smtClean="0">
                <a:latin typeface="Bahnschrift" panose="020B0502040204020203" pitchFamily="34" charset="0"/>
              </a:rPr>
              <a:t>Summary </a:t>
            </a:r>
            <a:r>
              <a:rPr dirty="0">
                <a:latin typeface="Bahnschrift" panose="020B0502040204020203" pitchFamily="34" charset="0"/>
              </a:rPr>
              <a:t>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391" y="1772816"/>
            <a:ext cx="7815058" cy="4464496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30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 in </a:t>
            </a:r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23</a:t>
            </a:r>
            <a:endParaRPr sz="2800" b="1" i="0" u="sng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dirty="0" smtClean="0">
                <a:solidFill>
                  <a:srgbClr val="00B050"/>
                </a:solidFill>
                <a:latin typeface="Bahnschrift" panose="020B0502040204020203" pitchFamily="34" charset="0"/>
                <a:cs typeface="Arial"/>
              </a:rPr>
              <a:t> Down 19%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 (37 crimes)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crime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s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against persons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in 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202</a:t>
            </a:r>
            <a:r>
              <a:rPr lang="en-US" sz="24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Bahnschrift" panose="020B0502040204020203" pitchFamily="34" charset="0"/>
                <a:cs typeface="Arial"/>
              </a:rPr>
              <a:t>No change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December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endParaRPr sz="2000" b="0" i="0" u="none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r>
              <a:rPr lang="en-US" sz="2800" b="1" u="sng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506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total crimes</a:t>
            </a:r>
            <a:r>
              <a:rPr lang="en-US"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800" b="1" i="0" u="sng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800" b="1" u="sng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800" b="1" i="0" u="sng" cap="none" dirty="0" smtClean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1"/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8%</a:t>
            </a:r>
            <a:r>
              <a:rPr sz="2400" i="0" u="none" cap="none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468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sz="24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)</a:t>
            </a:r>
          </a:p>
          <a:p>
            <a:pPr lvl="1"/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400" b="1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31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</a:t>
            </a:r>
            <a:r>
              <a:rPr lang="en-US"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1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against persons</a:t>
            </a:r>
            <a:r>
              <a:rPr lang="en-US"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4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in 202</a:t>
            </a:r>
            <a:r>
              <a:rPr lang="en-US" sz="2400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3</a:t>
            </a:r>
            <a:endParaRPr sz="24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  <a:p>
            <a:pPr lvl="2"/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Bahnschrift" panose="020B0502040204020203" pitchFamily="34" charset="0"/>
                <a:cs typeface="Arial"/>
              </a:rPr>
              <a:t>Up 63%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compared </a:t>
            </a:r>
            <a:r>
              <a:rPr sz="2000" b="0" i="0" u="none" cap="none" dirty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to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20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22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(</a:t>
            </a:r>
            <a:r>
              <a:rPr lang="en-US"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19</a:t>
            </a:r>
            <a:r>
              <a:rPr lang="en-US" sz="2000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 </a:t>
            </a:r>
            <a:r>
              <a:rPr sz="2000" b="0" i="0" u="none" cap="none" dirty="0" smtClean="0">
                <a:solidFill>
                  <a:srgbClr val="000000">
                    <a:alpha val="100000"/>
                  </a:srgbClr>
                </a:solidFill>
                <a:latin typeface="Bahnschrift" panose="020B0502040204020203" pitchFamily="34" charset="0"/>
                <a:cs typeface="Arial"/>
              </a:rPr>
              <a:t>crimes)</a:t>
            </a:r>
            <a:endParaRPr sz="2000" b="0" i="0" u="none" cap="none" dirty="0">
              <a:solidFill>
                <a:srgbClr val="000000">
                  <a:alpha val="100000"/>
                </a:srgbClr>
              </a:solidFill>
              <a:latin typeface="Bahnschrift" panose="020B0502040204020203" pitchFamily="34" charset="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6534472"/>
            <a:ext cx="1191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latin typeface="Bahnschrift" panose="020B0502040204020203" pitchFamily="34" charset="0"/>
              </a:rPr>
              <a:t>Source: </a:t>
            </a:r>
            <a:r>
              <a:rPr lang="en-US" sz="1100" dirty="0" smtClean="0">
                <a:latin typeface="Bahnschrift" panose="020B0502040204020203" pitchFamily="34" charset="0"/>
                <a:hlinkClick r:id="rId2"/>
              </a:rPr>
              <a:t>SLMPD</a:t>
            </a:r>
            <a:endParaRPr lang="en-US" sz="11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46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AMO_UNIQUEIDENTIFIER" val="Empty"/>
</p:tagLst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6173</TotalTime>
  <Words>1662</Words>
  <Application>Microsoft Office PowerPoint</Application>
  <PresentationFormat>On-screen Show (4:3)</PresentationFormat>
  <Paragraphs>1109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Bahnschrift</vt:lpstr>
      <vt:lpstr>Gill Sans MT</vt:lpstr>
      <vt:lpstr>Parcel</vt:lpstr>
      <vt:lpstr>DeBaliviere Place Skinker-Debaliviere West End Visitation Park</vt:lpstr>
      <vt:lpstr>City of St Louis Police Districts</vt:lpstr>
      <vt:lpstr>District 5 Summary Notes</vt:lpstr>
      <vt:lpstr>PowerPoint Presentation</vt:lpstr>
      <vt:lpstr>DeBaliviere Place Neighborhood Detail</vt:lpstr>
      <vt:lpstr>DeBaliviere Place Summary Notes</vt:lpstr>
      <vt:lpstr>DeBaliviere Place Year to Year Comparison</vt:lpstr>
      <vt:lpstr>Skinker-DeBaliviere Neighborhood Detail</vt:lpstr>
      <vt:lpstr>Skinker-DeBaliviere Summary Notes</vt:lpstr>
      <vt:lpstr>Skinker-DeBaliviere Year to Year Comparison</vt:lpstr>
      <vt:lpstr>West End Neighborhood Detail</vt:lpstr>
      <vt:lpstr>West End Summary Notes</vt:lpstr>
      <vt:lpstr>West End Year to Year Comparison</vt:lpstr>
      <vt:lpstr>Visitation Park Neighborhood Detail</vt:lpstr>
      <vt:lpstr>Visitation Park Summary Notes</vt:lpstr>
      <vt:lpstr>Visitation Park Year to Year Comparison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Skinker DeBaliviere DeBaliviere Place West End Visitation Park</dc:title>
  <dc:subject/>
  <dc:creator>Jess Watson</dc:creator>
  <cp:keywords/>
  <dc:description/>
  <cp:lastModifiedBy>Watson, Jess</cp:lastModifiedBy>
  <cp:revision>256</cp:revision>
  <dcterms:created xsi:type="dcterms:W3CDTF">2017-02-13T16:18:36Z</dcterms:created>
  <dcterms:modified xsi:type="dcterms:W3CDTF">2024-01-24T19:41:51Z</dcterms:modified>
  <cp:category/>
</cp:coreProperties>
</file>