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png" ContentType="image/png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4" Type="http://schemas.openxmlformats.org/officeDocument/2006/relationships/extended-properties" Target="docProps/app.xml"/>
<Relationship Id="rId1" Type="http://schemas.openxmlformats.org/officeDocument/2006/relationships/officeDocument" Target="ppt/presentation.xml"/>
<Relationship Id="rId2" Type="http://schemas.openxmlformats.org/package/2006/relationships/metadata/thumbnail" Target="docProps/thumbnail.jpeg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</p:sldIdLst>
  <p:sldSz cx="9144000" cy="6858000" type="screen4x3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
<Relationships  xmlns="http://schemas.openxmlformats.org/package/2006/relationships">
<Relationship Id="rId3" Type="http://schemas.openxmlformats.org/officeDocument/2006/relationships/tags" Target="tags/tag1.xml"/>
<Relationship Id="rId4" Type="http://schemas.openxmlformats.org/officeDocument/2006/relationships/presProps" Target="presProps.xml"/>
<Relationship Id="rId5" Type="http://schemas.openxmlformats.org/officeDocument/2006/relationships/viewProps" Target="viewProps.xml"/>
<Relationship Id="rId6" Type="http://schemas.openxmlformats.org/officeDocument/2006/relationships/theme" Target="theme/theme1.xml"/>
<Relationship Id="rId7" Type="http://schemas.openxmlformats.org/officeDocument/2006/relationships/tableStyles" Target="tableStyles.xml"/>
<Relationship Id="rId1" Type="http://schemas.openxmlformats.org/officeDocument/2006/relationships/slideMaster" Target="slideMasters/slideMaster1.xml"/>
<Relationship Id="rId2" Type="http://schemas.openxmlformats.org/officeDocument/2006/relationships/printerSettings" Target="printerSettings/printerSettings1.bin"/>
<Relationship Id="rId8" Type="http://schemas.openxmlformats.org/officeDocument/2006/relationships/slide" Target="slides/slide1.xml"/>
<Relationship Id="rId9" Type="http://schemas.openxmlformats.org/officeDocument/2006/relationships/slide" Target="slides/slide2.xml"/>
<Relationship Id="rId10" Type="http://schemas.openxmlformats.org/officeDocument/2006/relationships/slide" Target="slides/slide3.xml"/>
<Relationship Id="rId11" Type="http://schemas.openxmlformats.org/officeDocument/2006/relationships/slide" Target="slides/slide4.xml"/>
<Relationship Id="rId12" Type="http://schemas.openxmlformats.org/officeDocument/2006/relationships/slide" Target="slides/slide5.xml"/>
<Relationship Id="rId13" Type="http://schemas.openxmlformats.org/officeDocument/2006/relationships/slide" Target="slides/slide6.xml"/>
<Relationship Id="rId14" Type="http://schemas.openxmlformats.org/officeDocument/2006/relationships/slide" Target="slides/slide7.xml"/>
<Relationship Id="rId15" Type="http://schemas.openxmlformats.org/officeDocument/2006/relationships/slide" Target="slides/slide8.xml"/>
<Relationship Id="rId16" Type="http://schemas.openxmlformats.org/officeDocument/2006/relationships/slide" Target="slides/slide9.xml"/>
<Relationship Id="rId17" Type="http://schemas.openxmlformats.org/officeDocument/2006/relationships/slide" Target="slides/slide10.xml"/>
<Relationship Id="rId18" Type="http://schemas.openxmlformats.org/officeDocument/2006/relationships/slide" Target="slides/slide11.xml"/>
<Relationship Id="rId19" Type="http://schemas.openxmlformats.org/officeDocument/2006/relationships/slide" Target="slides/slide12.xml"/>
<Relationship Id="rId20" Type="http://schemas.openxmlformats.org/officeDocument/2006/relationships/slide" Target="slides/slide13.xml"/>
<Relationship Id="rId21" Type="http://schemas.openxmlformats.org/officeDocument/2006/relationships/slide" Target="slides/slide14.xml"/>
<Relationship Id="rId22" Type="http://schemas.openxmlformats.org/officeDocument/2006/relationships/slide" Target="slides/slide15.xml"/>
<Relationship Id="rId23" Type="http://schemas.openxmlformats.org/officeDocument/2006/relationships/slide" Target="slides/slide16.xml"/>
<Relationship Id="rId24" Type="http://schemas.openxmlformats.org/officeDocument/2006/relationships/slide" Target="slides/slide17.xml"/>
<Relationship Id="rId25" Type="http://schemas.openxmlformats.org/officeDocument/2006/relationships/slide" Target="slides/slide18.xml"/>
<Relationship Id="rId26" Type="http://schemas.openxmlformats.org/officeDocument/2006/relationships/slide" Target="slides/slide19.xml"/>
<Relationship Id="rId27" Type="http://schemas.openxmlformats.org/officeDocument/2006/relationships/slide" Target="slides/slide20.xml"/>
<Relationship Id="rId28" Type="http://schemas.openxmlformats.org/officeDocument/2006/relationships/slide" Target="slides/slide21.xml"/>
<Relationship Id="rId29" Type="http://schemas.openxmlformats.org/officeDocument/2006/relationships/slide" Target="slides/slide22.xml"/>
<Relationship Id="rId30" Type="http://schemas.openxmlformats.org/officeDocument/2006/relationships/slide" Target="slides/slide23.xml"/>
<Relationship Id="rId31" Type="http://schemas.openxmlformats.org/officeDocument/2006/relationships/slide" Target="slides/slide24.xml"/>
<Relationship Id="rId32" Type="http://schemas.openxmlformats.org/officeDocument/2006/relationships/slide" Target="slides/slide25.xml"/>
<Relationship Id="rId33" Type="http://schemas.openxmlformats.org/officeDocument/2006/relationships/slide" Target="slides/slide26.xml"/>
<Relationship Id="rId34" Type="http://schemas.openxmlformats.org/officeDocument/2006/relationships/slide" Target="slides/slide27.xml"/>
<Relationship Id="rId35" Type="http://schemas.openxmlformats.org/officeDocument/2006/relationships/slide" Target="slides/slide28.xml"/>
<Relationship Id="rId36" Type="http://schemas.openxmlformats.org/officeDocument/2006/relationships/slide" Target="slides/slide29.xml"/>
<Relationship Id="rId37" Type="http://schemas.openxmlformats.org/officeDocument/2006/relationships/slide" Target="slides/slide30.xml"/>
<Relationship Id="rId38" Type="http://schemas.openxmlformats.org/officeDocument/2006/relationships/slide" Target="slides/slide31.xml"/>
<Relationship Id="rId39" Type="http://schemas.openxmlformats.org/officeDocument/2006/relationships/slide" Target="slides/slide32.xml"/>
<Relationship Id="rId40" Type="http://schemas.openxmlformats.org/officeDocument/2006/relationships/slide" Target="slides/slide33.xml"/>
<Relationship Id="rId41" Type="http://schemas.openxmlformats.org/officeDocument/2006/relationships/slide" Target="slides/slide34.xml"/>
<Relationship Id="rId42" Type="http://schemas.openxmlformats.org/officeDocument/2006/relationships/slide" Target="slides/slide35.xml"/>
<Relationship Id="rId43" Type="http://schemas.openxmlformats.org/officeDocument/2006/relationships/slide" Target="slides/slide36.xml"/>
<Relationship Id="rId44" Type="http://schemas.openxmlformats.org/officeDocument/2006/relationships/slide" Target="slides/slide37.xml"/>
<Relationship Id="rId45" Type="http://schemas.openxmlformats.org/officeDocument/2006/relationships/slide" Target="slides/slide38.xml"/>
<Relationship Id="rId46" Type="http://schemas.openxmlformats.org/officeDocument/2006/relationships/slide" Target="slides/slide39.xml"/>
<Relationship Id="rId47" Type="http://schemas.openxmlformats.org/officeDocument/2006/relationships/slide" Target="slides/slide40.xml"/>
<Relationship Id="rId48" Type="http://schemas.openxmlformats.org/officeDocument/2006/relationships/slide" Target="slides/slide41.xml"/>
<Relationship Id="rId49" Type="http://schemas.openxmlformats.org/officeDocument/2006/relationships/slide" Target="slides/slide42.xml"/>
<Relationship Id="rId50" Type="http://schemas.openxmlformats.org/officeDocument/2006/relationships/slide" Target="slides/slide43.xml"/>
<Relationship Id="rId51" Type="http://schemas.openxmlformats.org/officeDocument/2006/relationships/slide" Target="slides/slide44.xml"/>
<Relationship Id="rId52" Type="http://schemas.openxmlformats.org/officeDocument/2006/relationships/slide" Target="slides/slide45.xml"/>
<Relationship Id="rId53" Type="http://schemas.openxmlformats.org/officeDocument/2006/relationships/slide" Target="slides/slide46.xml"/>
<Relationship Id="rId54" Type="http://schemas.openxmlformats.org/officeDocument/2006/relationships/slide" Target="slides/slide47.xml"/>
<Relationship Id="rId55" Type="http://schemas.openxmlformats.org/officeDocument/2006/relationships/slide" Target="slides/slide48.xml"/>
<Relationship Id="rId56" Type="http://schemas.openxmlformats.org/officeDocument/2006/relationships/slide" Target="slides/slide49.xml"/>
<Relationship Id="rId57" Type="http://schemas.openxmlformats.org/officeDocument/2006/relationships/slide" Target="slides/slide50.xml"/>
<Relationship Id="rId58" Type="http://schemas.openxmlformats.org/officeDocument/2006/relationships/slide" Target="slides/slide51.xml"/>
<Relationship Id="rId59" Type="http://schemas.openxmlformats.org/officeDocument/2006/relationships/slide" Target="slides/slide52.xml"/>
<Relationship Id="rId60" Type="http://schemas.openxmlformats.org/officeDocument/2006/relationships/slide" Target="slides/slide53.xml"/>
<Relationship Id="rId61" Type="http://schemas.openxmlformats.org/officeDocument/2006/relationships/slide" Target="slides/slide54.xml"/>
<Relationship Id="rId62" Type="http://schemas.openxmlformats.org/officeDocument/2006/relationships/slide" Target="slides/slide55.xml"/>
<Relationship Id="rId63" Type="http://schemas.openxmlformats.org/officeDocument/2006/relationships/slide" Target="slides/slide56.xml"/>
<Relationship Id="rId64" Type="http://schemas.openxmlformats.org/officeDocument/2006/relationships/slide" Target="slides/slide57.xml"/>
<Relationship Id="rId65" Type="http://schemas.openxmlformats.org/officeDocument/2006/relationships/slide" Target="slides/slide58.xml"/>
<Relationship Id="rId66" Type="http://schemas.openxmlformats.org/officeDocument/2006/relationships/slide" Target="slides/slide59.xml"/>
<Relationship Id="rId67" Type="http://schemas.openxmlformats.org/officeDocument/2006/relationships/slide" Target="slides/slide60.xml"/>
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8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4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9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b1728e09b8977cd3df72cd11aa0c4b070c70a8c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289e69ba4c2e3317454ccfde4ef0e685406b0b40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17ddcf0c5c5181fc546f409ecfa2262f6a8784e.jpe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4551a20f35190261ceb49e47644aa5dc144c82e.png"/>
</Relationships>

</file>

<file path=ppt/slides/_rels/slide1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966721c3a411544b2f7f09b8bd45bb53e9cf263e.png"/>
</Relationships>

</file>

<file path=ppt/slides/_rels/slide1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2461352a9b680c102af9a91a91c00f4a5edcd15.png"/>
</Relationships>

</file>

<file path=ppt/slides/_rels/slide2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595f3e54614ab6a3e24df376a2e2ebc6a957256.jpeg"/>
</Relationships>

</file>

<file path=ppt/slides/_rels/slide2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aa92045b6f7d7d6f969d3ae5a34cda219109674.png"/>
</Relationships>

</file>

<file path=ppt/slides/_rels/slide2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714bff78351cf90fe3595480c49d02847be7841.png"/>
</Relationships>

</file>

<file path=ppt/slides/_rels/slide2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0217001d43c3b588085c5fe43c5b4ce8caaa2df.jpeg"/>
</Relationships>

</file>

<file path=ppt/slides/_rels/slide2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77e23bf3d2eb92e8fcc32a999e78f1d4e4d200b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58249e50f4c79a4a6c492fc5a3f275442dab5c8.png"/>
</Relationships>

</file>

<file path=ppt/slides/_rels/slide3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be670b0f9bf7b1abdb76046c5b4a2c290caa9e.png"/>
</Relationships>

</file>

<file path=ppt/slides/_rels/slide3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1a90c2c157db9c170754e162c0e5c7cac711a91.jpeg"/>
</Relationships>

</file>

<file path=ppt/slides/_rels/slide3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3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6c6022eb06cbe298e18ce3e1dd045e6283131b1.png"/>
</Relationships>

</file>

<file path=ppt/slides/_rels/slide3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6c3940de13fa638ab8d82690197d1eb1599457.png"/>
</Relationships>

</file>

<file path=ppt/slides/_rels/slide3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3ec7af706701d482944755112ea522e1c180ed1.jpeg"/>
</Relationships>

</file>

<file path=ppt/slides/_rels/slide3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7647309f40b2c01b8a8f3d6d790d4cde7e97919.png"/>
</Relationships>

</file>

<file path=ppt/slides/_rels/slide4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e8f66a59caf23351711cb2f889bb502fa5db0ea.png"/>
</Relationships>

</file>

<file path=ppt/slides/_rels/slide4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af71d37f81611c41c2603032054053b67a1c503.jpeg"/>
</Relationships>

</file>

<file path=ppt/slides/_rels/slide4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36afef62193264b4a07a1a59b68df02171dcb6.png"/>
</Relationships>

</file>

<file path=ppt/slides/_rels/slide4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b9478385c7cb49010fbeaf0e9a33a81049becbc9.png"/>
</Relationships>

</file>

<file path=ppt/slides/_rels/slide4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5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2841e66948a36ab1d3cf7343e869e0e0d5d0c7d.jpeg"/>
</Relationships>

</file>

<file path=ppt/slides/_rels/slide5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5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5ae77df8bf93db9646f5fecd92012b712c6dcf9.png"/>
</Relationships>

</file>

<file path=ppt/slides/_rels/slide5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37e659b988d5f3253818d13cdad75011ae27832.png"/>
</Relationships>

</file>

<file path=ppt/slides/_rels/slide5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7386e2e93f396ea1cd088721b77905ba39ad28e.jpeg"/>
</Relationships>

</file>

<file path=ppt/slides/_rels/slide5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5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968fe368d2d3aba9019ffe3455f4484ec007b06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51066f509076671877837b12b4e355b39315290c.png"/>
</Relationships>

</file>

<file path=ppt/slides/_rels/slide6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927b1e6650c25b76ec84204636ff7b5a1c00200.jpe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St. Louis Central Corridor West Building Permits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/>
              <a:t>Monthly Report: January 2024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/>
              <a:t>Washington University Medical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 Permit Cost Breakdown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January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$30,179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$16,000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$250 - $100,000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 building permits in January 2024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January 2023 (7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$30,179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January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3.10%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January 2023 ($29,273)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 total building permits in 2024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$30,179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3.10%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($29,273)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$75,000.00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$22,708.33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$136,250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$25,880.00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$129,400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$6,675.00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$26,700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$72,159.53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$2,453,424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650679"/>
                <a:gridCol w="2263504"/>
                <a:gridCol w="1005931"/>
                <a:gridCol w="685800"/>
                <a:gridCol w="2248292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NMR PARTNERS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1034 S KINGSHIGHWAY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HOLTZMAN PROPERTIES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4015 PAPIN 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LACLEDE AVENUE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1322-24 S BOYLE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EYERWORKS GREENS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4176 MANCHESTER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HARRIS, JUDY 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4541-43 SWAN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QZ FUNDING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4438 NORFOLK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KING, BETTIE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4362-64 SWAN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Permit Cost Breakdown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Expanded Service Area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January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$27,875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$18,925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$2,500 - $76,000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 building permits in January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-40.00%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January 2023 (10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$27,875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January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-68.61%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January 2023 ($88,798)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-40.00%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(10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$27,875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-68.61%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($88,798)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St. Louis Neighborhood Spatial Reference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$32,750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$163,750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$92,350.00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$554,100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$16,450.00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$32,900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$88,496.93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$4,424,847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479738"/>
                <a:gridCol w="3249248"/>
                <a:gridCol w="1005931"/>
                <a:gridCol w="685800"/>
                <a:gridCol w="1852248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LOOP CENTER SOUTH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6118 DELMAR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COMMUNITY CTR LP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311 DEBALIVIERE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HUGHES, BRIAN &amp; LISA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6215 WASHINGTON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LEONARD, SARAH &amp; MAXWELL ZIMMERMAN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$27,850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6174 WESTMINSTER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HORNER, WILLIAM F &amp; LISA 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$47,400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6146 WESTMINSTER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SPACES DEVELOPMENT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6151 WESTMINSTER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Permit Cost Breakdown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January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$83,750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$70,000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$45,000 - $150,000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 building permits in January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January 2023 (5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$83,750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January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-30.74%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January 2023 ($120,930)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(5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$83,750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-30.74%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($120,930)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$83,750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$335,000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$763,077.00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$1,526,154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$58,664.75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$1,642,613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363366"/>
                <a:gridCol w="2729193"/>
                <a:gridCol w="951906"/>
                <a:gridCol w="685800"/>
                <a:gridCol w="1565208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MAGUIRE, CHRISTINA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32 KINGSBURY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MINANA, KIMBERLY A &amp; GREGORY J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 KINGSBURY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PERSHING AVE CONDO 2ND AMEND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5631 PERSHING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THOMAS, SCOTT 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56 KINGSBURY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Permit Cost Breakdown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Summary: Average Building Permit Cost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January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$112,161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$41,955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$250,000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 building permits in January 2024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January 2023 (10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$112,161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January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174.70%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January 2023 ($40,831)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 total building permits in 2024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(10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$112,161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174.70%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($40,831)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$5,700.0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$5,700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$123,989.9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$1,115,909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$199,707.43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$1,397,952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$87,869.02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$3,954,106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3086902"/>
                <a:gridCol w="1005931"/>
                <a:gridCol w="685800"/>
                <a:gridCol w="193778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5838 MAPLE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5887 CATES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5730 CLEMENS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5819 CATES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WASHINGTON UNIVERSITY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$5,700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700 ROSEDALE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PACE-DELMAR ASSOCIATES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$53,909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621 N SKINKER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MAGNOLIA REALTY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5832-34 ETZEL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JAL HOLDINGS STL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5536 PAGE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KELLEY, CANATH E &amp; BARBARA J KELLEY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5883 JULIAN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MCKINNIS, BERTHA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6085 WEST CABANNE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Permit Cost Breakdown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January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$1,833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$3,500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 building permits in January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200.00%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January 2023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$1,833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January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22.22%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January 2023 ($1,500)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 total building permits in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200.00%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$1,833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22.22%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($1,500)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688059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$1,833.333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$1,928.00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$1,928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$1,400.00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$28,863.33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$519,540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  <p:graphicFrame>
        <p:nvGraphicFramePr>
          <p:cNvPr id="3" name=""/>
          <p:cNvGraphicFramePr>
            <a:graphicFrameLocks noGrp="true"/>
          </p:cNvGraphicFramePr>
          <p:nvPr/>
        </p:nvGraphicFramePr>
        <p:xfrm rot="0">
          <a:off x="137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231852"/>
                <a:gridCol w="602520"/>
                <a:gridCol w="1037650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$1,833.333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$1,030,436.676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$27,821,790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$83,750.000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$335,000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$30,178.571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$211,250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$12,000.000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$1,000.000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$27,875.000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$167,250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$149,350.000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$149,350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$112,160.900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$1,121,609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"/>
          <p:cNvGraphicFramePr>
            <a:graphicFrameLocks noGrp="true"/>
          </p:cNvGraphicFramePr>
          <p:nvPr/>
        </p:nvGraphicFramePr>
        <p:xfrm rot="0">
          <a:off x="4709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037650"/>
                <a:gridCol w="602520"/>
                <a:gridCol w="1037650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$26,143.40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$522,868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$284,727.82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212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$60,362,298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$105,625.57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$3,168,767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$60,686.60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$2,609,524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$177,311.67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$2,127,740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$58,956.17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$353,737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$86,411.15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$5,011,847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$250,409.70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$2,504,097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$72,433.33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$217,300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$102,924.19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$5,352,058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2092631"/>
                <a:gridCol w="951906"/>
                <a:gridCol w="685800"/>
                <a:gridCol w="1402316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SMITH, SHONTA MICHELLE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5029 MAPLE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ELLIS, ETHEL MAE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5122 PAGE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THOMPSON, TAUSHA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5136 PAGE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Permit Cost Breakdown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January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$12,000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$12,000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$12,000 - $12,000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building permits in January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January 2023 (2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$12,000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January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-50.00%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January 2023 ($24,000)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$12,000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-50.00%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($24,000)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$34,220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$171,100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$1,750,000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$1,750,000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$34,440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$206,640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130488"/>
                <a:gridCol w="2729261"/>
                <a:gridCol w="1005931"/>
                <a:gridCol w="685800"/>
                <a:gridCol w="2178306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MBR KINGSHIGHWAY PROPERY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802 N KINGSHIGHWAY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Permit Cost Breakdown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January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$1,000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building permits in January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January 2023 (0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January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January 2023 ($0)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total building permits in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($0)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Core Neighborhoods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688059"/>
                <a:gridCol w="602520"/>
                <a:gridCol w="688059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$225,535.0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$225,535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$25,640.4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$128,202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06204"/>
                <a:gridCol w="2496451"/>
                <a:gridCol w="951906"/>
                <a:gridCol w="685800"/>
                <a:gridCol w="1402316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ETHRIDGE, LAUREN MICHELLE &amp;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4539 PAGE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Permit Cost Breakdown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January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$149,350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$149,350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$149,350 - $149,350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building permits in January 2024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January 2023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$149,350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January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833.44%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January 2023 ($16,000)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total building permits in 2024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$149,350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833.44%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($16,000)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43448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$149,350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$149,350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154158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$10,900.00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$61,649.62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$493,197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52998"/>
                <a:gridCol w="2736969"/>
                <a:gridCol w="951906"/>
                <a:gridCol w="685800"/>
                <a:gridCol w="1596314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SMITH, BRIAN &amp; HEATHER HENSLER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$149,350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4221 DELMAR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 Permit Cost Breakdown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January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$1,030,437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$16,285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$800 - $13,000,000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Additional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/>
              <a:t>Data retreived from https://www.stlouis-mo.gov/data/</a:t>
            </a:r>
          </a:p>
          <a:p>
            <a:r>
              <a:rPr/>
              <a:t>Building permits with a cost of $0 were dropped</a:t>
            </a:r>
          </a:p>
          <a:p>
            <a:r>
              <a:rPr/>
              <a:t>Building permits that were cancelled were dropped</a:t>
            </a:r>
          </a:p>
          <a:p>
            <a:r>
              <a:rPr/>
              <a:t>Infinite change indicates 0 permits in the current or previous time period/comparison month so there was a overall increase or decrease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27 building permits in January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-12.90%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January 2023 (31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$1,030,437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January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872.28%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January 2023 ($105,981)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27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-12.90%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(31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$1,030,437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872.28%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($105,981)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154158"/>
                <a:gridCol w="602520"/>
                <a:gridCol w="115415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$1,536,191.56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$27,651,448.0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$21,192.78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$169,542.2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1037650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$607,183.82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$55,253,728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$15,150.00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$60,600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$43,145.05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$5,047,970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Présentation à l'écran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/>
  <dc:subject/>
  <dc:creator/>
  <cp:keywords/>
  <dc:description/>
  <cp:lastModifiedBy/>
  <cp:revision>3</cp:revision>
  <dcterms:created xsi:type="dcterms:W3CDTF">2017-02-13T16:18:36Z</dcterms:created>
  <dcterms:modified xsi:type="dcterms:W3CDTF">2024-02-16T10:42:09Z</dcterms:modified>
  <cp:category/>
</cp:coreProperties>
</file>