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png" ContentType="image/png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4" Type="http://schemas.openxmlformats.org/officeDocument/2006/relationships/extended-properties" Target="docProps/app.xml"/>
<Relationship Id="rId1" Type="http://schemas.openxmlformats.org/officeDocument/2006/relationships/officeDocument" Target="ppt/presentation.xml"/>
<Relationship Id="rId2" Type="http://schemas.openxmlformats.org/package/2006/relationships/metadata/thumbnail" Target="docProps/thumbnail.jpeg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x="9144000" cy="6858000" type="screen4x3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
<Relationships  xmlns="http://schemas.openxmlformats.org/package/2006/relationships">
<Relationship Id="rId3" Type="http://schemas.openxmlformats.org/officeDocument/2006/relationships/tags" Target="tags/tag1.xml"/>
<Relationship Id="rId4" Type="http://schemas.openxmlformats.org/officeDocument/2006/relationships/presProps" Target="presProps.xml"/>
<Relationship Id="rId5" Type="http://schemas.openxmlformats.org/officeDocument/2006/relationships/viewProps" Target="viewProps.xml"/>
<Relationship Id="rId6" Type="http://schemas.openxmlformats.org/officeDocument/2006/relationships/theme" Target="theme/theme1.xml"/>
<Relationship Id="rId7" Type="http://schemas.openxmlformats.org/officeDocument/2006/relationships/tableStyles" Target="tableStyles.xml"/>
<Relationship Id="rId1" Type="http://schemas.openxmlformats.org/officeDocument/2006/relationships/slideMaster" Target="slideMasters/slideMaster1.xml"/>
<Relationship Id="rId2" Type="http://schemas.openxmlformats.org/officeDocument/2006/relationships/printerSettings" Target="printerSettings/printerSettings1.bin"/>
<Relationship Id="rId8" Type="http://schemas.openxmlformats.org/officeDocument/2006/relationships/slide" Target="slides/slide1.xml"/>
<Relationship Id="rId9" Type="http://schemas.openxmlformats.org/officeDocument/2006/relationships/slide" Target="slides/slide2.xml"/>
<Relationship Id="rId10" Type="http://schemas.openxmlformats.org/officeDocument/2006/relationships/slide" Target="slides/slide3.xml"/>
<Relationship Id="rId11" Type="http://schemas.openxmlformats.org/officeDocument/2006/relationships/slide" Target="slides/slide4.xml"/>
<Relationship Id="rId12" Type="http://schemas.openxmlformats.org/officeDocument/2006/relationships/slide" Target="slides/slide5.xml"/>
<Relationship Id="rId13" Type="http://schemas.openxmlformats.org/officeDocument/2006/relationships/slide" Target="slides/slide6.xml"/>
<Relationship Id="rId14" Type="http://schemas.openxmlformats.org/officeDocument/2006/relationships/slide" Target="slides/slide7.xml"/>
<Relationship Id="rId15" Type="http://schemas.openxmlformats.org/officeDocument/2006/relationships/slide" Target="slides/slide8.xml"/>
<Relationship Id="rId16" Type="http://schemas.openxmlformats.org/officeDocument/2006/relationships/slide" Target="slides/slide9.xml"/>
<Relationship Id="rId17" Type="http://schemas.openxmlformats.org/officeDocument/2006/relationships/slide" Target="slides/slide10.xml"/>
<Relationship Id="rId18" Type="http://schemas.openxmlformats.org/officeDocument/2006/relationships/slide" Target="slides/slide11.xml"/>
<Relationship Id="rId19" Type="http://schemas.openxmlformats.org/officeDocument/2006/relationships/slide" Target="slides/slide12.xml"/>
<Relationship Id="rId20" Type="http://schemas.openxmlformats.org/officeDocument/2006/relationships/slide" Target="slides/slide13.xml"/>
<Relationship Id="rId21" Type="http://schemas.openxmlformats.org/officeDocument/2006/relationships/slide" Target="slides/slide14.xml"/>
<Relationship Id="rId22" Type="http://schemas.openxmlformats.org/officeDocument/2006/relationships/slide" Target="slides/slide15.xml"/>
<Relationship Id="rId23" Type="http://schemas.openxmlformats.org/officeDocument/2006/relationships/slide" Target="slides/slide16.xml"/>
<Relationship Id="rId24" Type="http://schemas.openxmlformats.org/officeDocument/2006/relationships/slide" Target="slides/slide17.xml"/>
<Relationship Id="rId25" Type="http://schemas.openxmlformats.org/officeDocument/2006/relationships/slide" Target="slides/slide18.xml"/>
<Relationship Id="rId26" Type="http://schemas.openxmlformats.org/officeDocument/2006/relationships/slide" Target="slides/slide19.xml"/>
<Relationship Id="rId27" Type="http://schemas.openxmlformats.org/officeDocument/2006/relationships/slide" Target="slides/slide20.xml"/>
<Relationship Id="rId28" Type="http://schemas.openxmlformats.org/officeDocument/2006/relationships/slide" Target="slides/slide21.xml"/>
<Relationship Id="rId29" Type="http://schemas.openxmlformats.org/officeDocument/2006/relationships/slide" Target="slides/slide22.xml"/>
<Relationship Id="rId30" Type="http://schemas.openxmlformats.org/officeDocument/2006/relationships/slide" Target="slides/slide23.xml"/>
<Relationship Id="rId31" Type="http://schemas.openxmlformats.org/officeDocument/2006/relationships/slide" Target="slides/slide24.xml"/>
<Relationship Id="rId32" Type="http://schemas.openxmlformats.org/officeDocument/2006/relationships/slide" Target="slides/slide25.xml"/>
<Relationship Id="rId33" Type="http://schemas.openxmlformats.org/officeDocument/2006/relationships/slide" Target="slides/slide26.xml"/>
<Relationship Id="rId34" Type="http://schemas.openxmlformats.org/officeDocument/2006/relationships/slide" Target="slides/slide27.xml"/>
<Relationship Id="rId35" Type="http://schemas.openxmlformats.org/officeDocument/2006/relationships/slide" Target="slides/slide28.xml"/>
<Relationship Id="rId36" Type="http://schemas.openxmlformats.org/officeDocument/2006/relationships/slide" Target="slides/slide29.xml"/>
<Relationship Id="rId37" Type="http://schemas.openxmlformats.org/officeDocument/2006/relationships/slide" Target="slides/slide30.xml"/>
<Relationship Id="rId38" Type="http://schemas.openxmlformats.org/officeDocument/2006/relationships/slide" Target="slides/slide31.xml"/>
<Relationship Id="rId39" Type="http://schemas.openxmlformats.org/officeDocument/2006/relationships/slide" Target="slides/slide32.xml"/>
<Relationship Id="rId40" Type="http://schemas.openxmlformats.org/officeDocument/2006/relationships/slide" Target="slides/slide33.xml"/>
<Relationship Id="rId41" Type="http://schemas.openxmlformats.org/officeDocument/2006/relationships/slide" Target="slides/slide34.xml"/>
<Relationship Id="rId42" Type="http://schemas.openxmlformats.org/officeDocument/2006/relationships/slide" Target="slides/slide35.xml"/>
<Relationship Id="rId43" Type="http://schemas.openxmlformats.org/officeDocument/2006/relationships/slide" Target="slides/slide36.xml"/>
<Relationship Id="rId44" Type="http://schemas.openxmlformats.org/officeDocument/2006/relationships/slide" Target="slides/slide37.xml"/>
<Relationship Id="rId45" Type="http://schemas.openxmlformats.org/officeDocument/2006/relationships/slide" Target="slides/slide38.xml"/>
<Relationship Id="rId46" Type="http://schemas.openxmlformats.org/officeDocument/2006/relationships/slide" Target="slides/slide39.xml"/>
<Relationship Id="rId47" Type="http://schemas.openxmlformats.org/officeDocument/2006/relationships/slide" Target="slides/slide40.xml"/>
<Relationship Id="rId48" Type="http://schemas.openxmlformats.org/officeDocument/2006/relationships/slide" Target="slides/slide41.xml"/>
<Relationship Id="rId49" Type="http://schemas.openxmlformats.org/officeDocument/2006/relationships/slide" Target="slides/slide42.xml"/>
<Relationship Id="rId50" Type="http://schemas.openxmlformats.org/officeDocument/2006/relationships/slide" Target="slides/slide43.xml"/>
<Relationship Id="rId51" Type="http://schemas.openxmlformats.org/officeDocument/2006/relationships/slide" Target="slides/slide44.xml"/>
<Relationship Id="rId52" Type="http://schemas.openxmlformats.org/officeDocument/2006/relationships/slide" Target="slides/slide45.xml"/>
<Relationship Id="rId53" Type="http://schemas.openxmlformats.org/officeDocument/2006/relationships/slide" Target="slides/slide46.xml"/>
<Relationship Id="rId54" Type="http://schemas.openxmlformats.org/officeDocument/2006/relationships/slide" Target="slides/slide47.xml"/>
<Relationship Id="rId55" Type="http://schemas.openxmlformats.org/officeDocument/2006/relationships/slide" Target="slides/slide48.xml"/>
<Relationship Id="rId56" Type="http://schemas.openxmlformats.org/officeDocument/2006/relationships/slide" Target="slides/slide49.xml"/>
<Relationship Id="rId57" Type="http://schemas.openxmlformats.org/officeDocument/2006/relationships/slide" Target="slides/slide50.xml"/>
<Relationship Id="rId58" Type="http://schemas.openxmlformats.org/officeDocument/2006/relationships/slide" Target="slides/slide51.xml"/>
<Relationship Id="rId59" Type="http://schemas.openxmlformats.org/officeDocument/2006/relationships/slide" Target="slides/slide52.xml"/>
<Relationship Id="rId60" Type="http://schemas.openxmlformats.org/officeDocument/2006/relationships/slide" Target="slides/slide53.xml"/>
<Relationship Id="rId61" Type="http://schemas.openxmlformats.org/officeDocument/2006/relationships/slide" Target="slides/slide54.xml"/>
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8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4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9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a600727ab54531e74bc979a5d0768976e18c95e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289e69ba4c2e3317454ccfde4ef0e685406b0b40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c154f9d2dae579a60f12df492f9e1e318bdd77d.jpe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f39bc05cf87b62d631f1d697a7575b15aba50d4.png"/>
</Relationships>

</file>

<file path=ppt/slides/_rels/slide1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966721c3a411544b2f7f09b8bd45bb53e9cf263e.png"/>
</Relationships>

</file>

<file path=ppt/slides/_rels/slide1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2461352a9b680c102af9a91a91c00f4a5edcd15.png"/>
</Relationships>

</file>

<file path=ppt/slides/_rels/slide2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16c93eba462da2d892aca9305daac60328b7fba.jpeg"/>
</Relationships>

</file>

<file path=ppt/slides/_rels/slide2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3210b3b6e374a387c98bf20846b76718f68e61a.png"/>
</Relationships>

</file>

<file path=ppt/slides/_rels/slide2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714bff78351cf90fe3595480c49d02847be7841.png"/>
</Relationships>

</file>

<file path=ppt/slides/_rels/slide2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b47ff395900a7aaedfab17e8c4bd15c7a1e8f13.jpeg"/>
</Relationships>

</file>

<file path=ppt/slides/_rels/slide2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ffd57c95e6a6216946762e916de71230f936e63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92f5ee9baa21cb3b364670ad2d527808cd83871.png"/>
</Relationships>

</file>

<file path=ppt/slides/_rels/slide3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be670b0f9bf7b1abdb76046c5b4a2c290caa9e.png"/>
</Relationships>

</file>

<file path=ppt/slides/_rels/slide3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24e984c6c497a8cf78cffc5dab9b1f9bd3b0e75.jpeg"/>
</Relationships>

</file>

<file path=ppt/slides/_rels/slide3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3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e869d5832dc9afed4f72cb1fc642b1b0fc23b0b.png"/>
</Relationships>

</file>

<file path=ppt/slides/_rels/slide3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6c3940de13fa638ab8d82690197d1eb1599457.png"/>
</Relationships>

</file>

<file path=ppt/slides/_rels/slide3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bb416bf81bf81c8ea6175eee46a9072ba4bcfff.jpeg"/>
</Relationships>

</file>

<file path=ppt/slides/_rels/slide3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4712be817d376a15762359cdf8d8767108fa7d.png"/>
</Relationships>

</file>

<file path=ppt/slides/_rels/slide4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e8f66a59caf23351711cb2f889bb502fa5db0ea.png"/>
</Relationships>

</file>

<file path=ppt/slides/_rels/slide4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acc4844de17bae9517dbf48ec21cd1b3e31f038.jpeg"/>
</Relationships>

</file>

<file path=ppt/slides/_rels/slide4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2bc0b26a1d217d9f94e73724c69e099ea10ae8e.png"/>
</Relationships>

</file>

<file path=ppt/slides/_rels/slide4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b9478385c7cb49010fbeaf0e9a33a81049becbc9.png"/>
</Relationships>

</file>

<file path=ppt/slides/_rels/slide4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5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143bf271a0ff0ec04e9e6cf2b62703d82aa3434.jpeg"/>
</Relationships>

</file>

<file path=ppt/slides/_rels/slide5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5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4712be817d376a15762359cdf8d8767108fa7d.png"/>
</Relationships>

</file>

<file path=ppt/slides/_rels/slide5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51066f509076671877837b12b4e355b39315290c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e5093230a9c06129e2eafe1dac59b2d301881aa.jpe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St. Louis Central Corridor West Building Permits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/>
              <a:t>Monthly Report: June 2024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/>
              <a:t>Washington University Medical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 Permit Cost Breakdown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June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$35,354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$3,750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$2,000 - $100,000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 building permits in June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-45.45%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June 2023 (11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$35,354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June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-73.23%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June 2023 ($132,045)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38 total building permits in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2.70%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(37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$72,800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-19.66%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($90,618)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43448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$22,425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$112,125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$45,295.56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$407,660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$15,200.00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$60,800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$82,569.15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$2,807,351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650679"/>
                <a:gridCol w="3071008"/>
                <a:gridCol w="1005931"/>
                <a:gridCol w="685800"/>
                <a:gridCol w="1813503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PARK SOUTH PROPERTIES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4322-24 SWAN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4156 MANCHESTER INVESTORS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4156 MANCHESTER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SULLINS, CATHERYN S &amp; JAMES DALE JR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$2,625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4518 OAKLAND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BRETON, PHILIPPE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4536 WICHITA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CARDOZA, HAYDEN T &amp; REBECCA 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4481 VISTA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SCHOCH, MICHAEL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4320 SWAN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Permit Cost Breakdown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Expanded Service Area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June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$44,741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$60,000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$12,454 - $70,000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 building permits in June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-37.50%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June 2023 (8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$44,741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June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-42.84%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June 2023 ($78,268)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27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-48.08%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(52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$75,247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7.06%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($70,282)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St. Louis Neighborhood Spatial Reference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82261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$44,740.8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$223,704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$167,803.67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$503,411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$58,515.21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$1,638,426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479738"/>
                <a:gridCol w="3249453"/>
                <a:gridCol w="951906"/>
                <a:gridCol w="685800"/>
                <a:gridCol w="1852248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GRITZ, LIGAYA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$12,454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6168 MCPHERSON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LONDON PROPERTIES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6157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LEWIS, DONNA &amp; SYLVESTER HEBRON JR &amp;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5750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KEAVENY, JOSEPH P &amp; KAREN ANNE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$66,250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6219 WESTMINSTER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MACHAFFIE, SAMUEL &amp; ALIX WEITMAN &amp; 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6204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Permit Cost Breakdown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June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$55,050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$79,916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$16,500 - $79,916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 building permits in June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June 2023 (2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$55,050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June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-57.52%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June 2023 ($129,604)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23 total building permits in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35.29%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(17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$128,616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-47.07%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($242,973)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$64,062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$256,248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$14,500.0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$139,484.4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$2,929,172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363366"/>
                <a:gridCol w="3272304"/>
                <a:gridCol w="1005931"/>
                <a:gridCol w="685800"/>
                <a:gridCol w="1828988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PERSHING REDEVELOPMENT CORP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284 DEBALIVIERE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WATERMAN 4 HOMEOWNERS ASSOCIATION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$79,916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5653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WATERMAN 4 HOMEOWNERS ASSOCIATION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$79,916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5661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WATERMAN 4 HOMEOWNERS ASSOCIATION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$79,916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5671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MINANA, KIMBERLY A &amp; GREGORY J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 KINGSBURY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Permit Cost Breakdown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Summary: Average Building Permit Cost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June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$9,786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$10,355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$25,004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 building permits in June 2024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June 2023 (6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$9,786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June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-88.52%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June 2023 ($85,223)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45 total building permits in 2024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(45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$94,863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132.43%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($40,814)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82261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$10,710.0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$10,710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$9,600.8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$48,004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$239,014.22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$2,151,128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$14,400.00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$28,800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$57,592.24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$2,130,913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2100270"/>
                <a:gridCol w="1005931"/>
                <a:gridCol w="685800"/>
                <a:gridCol w="193778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WASHINGTON UNIVERSITY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$10,710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700 ROSEDALE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KING HYKES HOLDING INC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5515 CABANNE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GATHINGS, MARY F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$25,004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5923 ENRIGHT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AUGUSTUS, ERICKA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5869 CATES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BARBER, ALESHA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6001 BARTMER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MCKINNIS, BERTHA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6085 WEST CABANNE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Permit Cost Breakdown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June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$100,000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$100,000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$100,000 - $100,000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building permits in June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June 2023 (2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$100,000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June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1283.70%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June 2023 ($7,227)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-28.57%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(14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$59,020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258.58%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($16,459)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43448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82261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$90,000.0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$42,000.0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$43,420.1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$434,201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  <p:graphicFrame>
        <p:nvGraphicFramePr>
          <p:cNvPr id="3" name=""/>
          <p:cNvGraphicFramePr>
            <a:graphicFrameLocks noGrp="true"/>
          </p:cNvGraphicFramePr>
          <p:nvPr/>
        </p:nvGraphicFramePr>
        <p:xfrm rot="0">
          <a:off x="137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115344"/>
                <a:gridCol w="602520"/>
                <a:gridCol w="959955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$100,000.000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$355,577.423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$9,245,013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$55,049.600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$275,248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$35,354.167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$212,125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$92,500.000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$136,131.000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$136,131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$44,740.800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$223,704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$9,785.667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$58,714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"/>
          <p:cNvGraphicFramePr>
            <a:graphicFrameLocks noGrp="true"/>
          </p:cNvGraphicFramePr>
          <p:nvPr/>
        </p:nvGraphicFramePr>
        <p:xfrm rot="0">
          <a:off x="4709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037650"/>
                <a:gridCol w="602520"/>
                <a:gridCol w="1037650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$50,477.00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$656,201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$514,555.82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194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$99,823,829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$128,616.17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$2,958,172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$69,698.11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$3,275,811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$52,375.00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$419,000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$25,536.11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$229,825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$69,091.52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$2,141,837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$59,666.17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$357,997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$89,809.19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$4,310,841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1976464"/>
                <a:gridCol w="1005931"/>
                <a:gridCol w="685800"/>
                <a:gridCol w="22560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PROLINE PROPERTY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1259 N KINGSHIGHWAY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Permit Cost Breakdown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June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$92,500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$92,500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$25,000 - $160,000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 building permits in June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June 2023 (0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$92,500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June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June 2023 ($0)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 total building permits in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(5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$39,833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237.57%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($11,800)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43448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$32,750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$288,000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130488"/>
                <a:gridCol w="1891198"/>
                <a:gridCol w="1005931"/>
                <a:gridCol w="685800"/>
                <a:gridCol w="1596314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ELEVATION QALICB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4731 DELMAR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SHACKLEFORD, KEITH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1113 BAYARD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Permit Cost Breakdown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June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$136,131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$136,131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$136,131 - $136,131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building permits in June 2024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June 2023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$136,131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June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444.52%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June 2023 ($25,000)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-22.22%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(9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$24,518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-52.88%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($52,034)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Core Neighborhoods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43448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$136,131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$136,131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82261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$69,061.5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$138,123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$14,117.0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$84,702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06204"/>
                <a:gridCol w="2372303"/>
                <a:gridCol w="1005931"/>
                <a:gridCol w="685800"/>
                <a:gridCol w="124692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RANKEN TECHNICAL COLLEGE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$136,131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4443 COOK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Permit Cost Breakdown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Additional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/>
              <a:t>Data retreived from https://www.stlouis-mo.gov/data/</a:t>
            </a:r>
          </a:p>
          <a:p>
            <a:r>
              <a:rPr/>
              <a:t>Building permits with a cost of $0 were dropped</a:t>
            </a:r>
          </a:p>
          <a:p>
            <a:r>
              <a:rPr/>
              <a:t>Building permits that were cancelled were dropped</a:t>
            </a:r>
          </a:p>
          <a:p>
            <a:r>
              <a:rPr/>
              <a:t>Infinite change indicates 0 permits in the current or previous time period/comparison month so there was a overall increase or decrease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June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$355,577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$39,875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$4,000 - $5,200,000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26 building permits in June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-13.33%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June 2023 (30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$355,577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June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784.13%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June 2023 ($40,218)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166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-12.63%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(190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$498,909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53.01%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($326,064)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June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$716,905.2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$8,602,862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$48,627.0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$632,151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154158"/>
                <a:gridCol w="602520"/>
                <a:gridCol w="1037650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$1,011,550.96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$95,085,790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$16,179.67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$97,078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$49,371.93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$4,640,961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Présentation à l'écran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/>
  <dc:subject/>
  <dc:creator/>
  <cp:keywords/>
  <dc:description/>
  <cp:lastModifiedBy/>
  <cp:revision>3</cp:revision>
  <dcterms:created xsi:type="dcterms:W3CDTF">2017-02-13T16:18:36Z</dcterms:created>
  <dcterms:modified xsi:type="dcterms:W3CDTF">2024-07-08T10:45:37Z</dcterms:modified>
  <cp:category/>
</cp:coreProperties>
</file>