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png" ContentType="image/png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4" Type="http://schemas.openxmlformats.org/officeDocument/2006/relationships/extended-properties" Target="docProps/app.xml"/>
<Relationship Id="rId1" Type="http://schemas.openxmlformats.org/officeDocument/2006/relationships/officeDocument" Target="ppt/presentation.xml"/>
<Relationship Id="rId2" Type="http://schemas.openxmlformats.org/package/2006/relationships/metadata/thumbnail" Target="docProps/thumbnail.jpeg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</p:sldIdLst>
  <p:sldSz cx="9144000" cy="6858000" type="screen4x3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
<Relationships  xmlns="http://schemas.openxmlformats.org/package/2006/relationships">
<Relationship Id="rId3" Type="http://schemas.openxmlformats.org/officeDocument/2006/relationships/tags" Target="tags/tag1.xml"/>
<Relationship Id="rId4" Type="http://schemas.openxmlformats.org/officeDocument/2006/relationships/presProps" Target="presProps.xml"/>
<Relationship Id="rId5" Type="http://schemas.openxmlformats.org/officeDocument/2006/relationships/viewProps" Target="viewProps.xml"/>
<Relationship Id="rId6" Type="http://schemas.openxmlformats.org/officeDocument/2006/relationships/theme" Target="theme/theme1.xml"/>
<Relationship Id="rId7" Type="http://schemas.openxmlformats.org/officeDocument/2006/relationships/tableStyles" Target="tableStyles.xml"/>
<Relationship Id="rId1" Type="http://schemas.openxmlformats.org/officeDocument/2006/relationships/slideMaster" Target="slideMasters/slideMaster1.xml"/>
<Relationship Id="rId2" Type="http://schemas.openxmlformats.org/officeDocument/2006/relationships/printerSettings" Target="printerSettings/printerSettings1.bin"/>
<Relationship Id="rId8" Type="http://schemas.openxmlformats.org/officeDocument/2006/relationships/slide" Target="slides/slide1.xml"/>
<Relationship Id="rId9" Type="http://schemas.openxmlformats.org/officeDocument/2006/relationships/slide" Target="slides/slide2.xml"/>
<Relationship Id="rId10" Type="http://schemas.openxmlformats.org/officeDocument/2006/relationships/slide" Target="slides/slide3.xml"/>
<Relationship Id="rId11" Type="http://schemas.openxmlformats.org/officeDocument/2006/relationships/slide" Target="slides/slide4.xml"/>
<Relationship Id="rId12" Type="http://schemas.openxmlformats.org/officeDocument/2006/relationships/slide" Target="slides/slide5.xml"/>
<Relationship Id="rId13" Type="http://schemas.openxmlformats.org/officeDocument/2006/relationships/slide" Target="slides/slide6.xml"/>
<Relationship Id="rId14" Type="http://schemas.openxmlformats.org/officeDocument/2006/relationships/slide" Target="slides/slide7.xml"/>
<Relationship Id="rId15" Type="http://schemas.openxmlformats.org/officeDocument/2006/relationships/slide" Target="slides/slide8.xml"/>
<Relationship Id="rId16" Type="http://schemas.openxmlformats.org/officeDocument/2006/relationships/slide" Target="slides/slide9.xml"/>
<Relationship Id="rId17" Type="http://schemas.openxmlformats.org/officeDocument/2006/relationships/slide" Target="slides/slide10.xml"/>
<Relationship Id="rId18" Type="http://schemas.openxmlformats.org/officeDocument/2006/relationships/slide" Target="slides/slide11.xml"/>
<Relationship Id="rId19" Type="http://schemas.openxmlformats.org/officeDocument/2006/relationships/slide" Target="slides/slide12.xml"/>
<Relationship Id="rId20" Type="http://schemas.openxmlformats.org/officeDocument/2006/relationships/slide" Target="slides/slide13.xml"/>
<Relationship Id="rId21" Type="http://schemas.openxmlformats.org/officeDocument/2006/relationships/slide" Target="slides/slide14.xml"/>
<Relationship Id="rId22" Type="http://schemas.openxmlformats.org/officeDocument/2006/relationships/slide" Target="slides/slide15.xml"/>
<Relationship Id="rId23" Type="http://schemas.openxmlformats.org/officeDocument/2006/relationships/slide" Target="slides/slide16.xml"/>
<Relationship Id="rId24" Type="http://schemas.openxmlformats.org/officeDocument/2006/relationships/slide" Target="slides/slide17.xml"/>
<Relationship Id="rId25" Type="http://schemas.openxmlformats.org/officeDocument/2006/relationships/slide" Target="slides/slide18.xml"/>
<Relationship Id="rId26" Type="http://schemas.openxmlformats.org/officeDocument/2006/relationships/slide" Target="slides/slide19.xml"/>
<Relationship Id="rId27" Type="http://schemas.openxmlformats.org/officeDocument/2006/relationships/slide" Target="slides/slide20.xml"/>
<Relationship Id="rId28" Type="http://schemas.openxmlformats.org/officeDocument/2006/relationships/slide" Target="slides/slide21.xml"/>
<Relationship Id="rId29" Type="http://schemas.openxmlformats.org/officeDocument/2006/relationships/slide" Target="slides/slide22.xml"/>
<Relationship Id="rId30" Type="http://schemas.openxmlformats.org/officeDocument/2006/relationships/slide" Target="slides/slide23.xml"/>
<Relationship Id="rId31" Type="http://schemas.openxmlformats.org/officeDocument/2006/relationships/slide" Target="slides/slide24.xml"/>
<Relationship Id="rId32" Type="http://schemas.openxmlformats.org/officeDocument/2006/relationships/slide" Target="slides/slide25.xml"/>
<Relationship Id="rId33" Type="http://schemas.openxmlformats.org/officeDocument/2006/relationships/slide" Target="slides/slide26.xml"/>
<Relationship Id="rId34" Type="http://schemas.openxmlformats.org/officeDocument/2006/relationships/slide" Target="slides/slide27.xml"/>
<Relationship Id="rId35" Type="http://schemas.openxmlformats.org/officeDocument/2006/relationships/slide" Target="slides/slide28.xml"/>
<Relationship Id="rId36" Type="http://schemas.openxmlformats.org/officeDocument/2006/relationships/slide" Target="slides/slide29.xml"/>
<Relationship Id="rId37" Type="http://schemas.openxmlformats.org/officeDocument/2006/relationships/slide" Target="slides/slide30.xml"/>
<Relationship Id="rId38" Type="http://schemas.openxmlformats.org/officeDocument/2006/relationships/slide" Target="slides/slide31.xml"/>
<Relationship Id="rId39" Type="http://schemas.openxmlformats.org/officeDocument/2006/relationships/slide" Target="slides/slide32.xml"/>
<Relationship Id="rId40" Type="http://schemas.openxmlformats.org/officeDocument/2006/relationships/slide" Target="slides/slide33.xml"/>
<Relationship Id="rId41" Type="http://schemas.openxmlformats.org/officeDocument/2006/relationships/slide" Target="slides/slide34.xml"/>
<Relationship Id="rId42" Type="http://schemas.openxmlformats.org/officeDocument/2006/relationships/slide" Target="slides/slide35.xml"/>
<Relationship Id="rId43" Type="http://schemas.openxmlformats.org/officeDocument/2006/relationships/slide" Target="slides/slide36.xml"/>
<Relationship Id="rId44" Type="http://schemas.openxmlformats.org/officeDocument/2006/relationships/slide" Target="slides/slide37.xml"/>
<Relationship Id="rId45" Type="http://schemas.openxmlformats.org/officeDocument/2006/relationships/slide" Target="slides/slide38.xml"/>
<Relationship Id="rId46" Type="http://schemas.openxmlformats.org/officeDocument/2006/relationships/slide" Target="slides/slide39.xml"/>
<Relationship Id="rId47" Type="http://schemas.openxmlformats.org/officeDocument/2006/relationships/slide" Target="slides/slide40.xml"/>
<Relationship Id="rId48" Type="http://schemas.openxmlformats.org/officeDocument/2006/relationships/slide" Target="slides/slide41.xml"/>
<Relationship Id="rId49" Type="http://schemas.openxmlformats.org/officeDocument/2006/relationships/slide" Target="slides/slide42.xml"/>
<Relationship Id="rId50" Type="http://schemas.openxmlformats.org/officeDocument/2006/relationships/slide" Target="slides/slide43.xml"/>
<Relationship Id="rId51" Type="http://schemas.openxmlformats.org/officeDocument/2006/relationships/slide" Target="slides/slide44.xml"/>
<Relationship Id="rId52" Type="http://schemas.openxmlformats.org/officeDocument/2006/relationships/slide" Target="slides/slide45.xml"/>
<Relationship Id="rId53" Type="http://schemas.openxmlformats.org/officeDocument/2006/relationships/slide" Target="slides/slide46.xml"/>
<Relationship Id="rId54" Type="http://schemas.openxmlformats.org/officeDocument/2006/relationships/slide" Target="slides/slide47.xml"/>
<Relationship Id="rId55" Type="http://schemas.openxmlformats.org/officeDocument/2006/relationships/slide" Target="slides/slide48.xml"/>
<Relationship Id="rId56" Type="http://schemas.openxmlformats.org/officeDocument/2006/relationships/slide" Target="slides/slide49.xml"/>
<Relationship Id="rId57" Type="http://schemas.openxmlformats.org/officeDocument/2006/relationships/slide" Target="slides/slide50.xml"/>
<Relationship Id="rId58" Type="http://schemas.openxmlformats.org/officeDocument/2006/relationships/slide" Target="slides/slide51.xml"/>
<Relationship Id="rId59" Type="http://schemas.openxmlformats.org/officeDocument/2006/relationships/slide" Target="slides/slide52.xml"/>
<Relationship Id="rId60" Type="http://schemas.openxmlformats.org/officeDocument/2006/relationships/slide" Target="slides/slide53.xml"/>
<Relationship Id="rId61" Type="http://schemas.openxmlformats.org/officeDocument/2006/relationships/slide" Target="slides/slide54.xml"/>
<Relationship Id="rId62" Type="http://schemas.openxmlformats.org/officeDocument/2006/relationships/slide" Target="slides/slide55.xml"/>
<Relationship Id="rId63" Type="http://schemas.openxmlformats.org/officeDocument/2006/relationships/slide" Target="slides/slide56.xml"/>
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8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4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9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4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80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9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2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fce949213a2cf9ace682af6eb3b1a87707d3c66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289e69ba4c2e3317454ccfde4ef0e685406b0b40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fea453e6b9457629b97f69fead0da26f635875f.jpe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faf770d6adf3895ca72d736a4e7ca0fa8ba23f7.png"/>
</Relationships>

</file>

<file path=ppt/slides/_rels/slide1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1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966721c3a411544b2f7f09b8bd45bb53e9cf263e.png"/>
</Relationships>

</file>

<file path=ppt/slides/_rels/slide1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2461352a9b680c102af9a91a91c00f4a5edcd15.png"/>
</Relationships>

</file>

<file path=ppt/slides/_rels/slide2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c4ab2b92379e2d83fce22417424e079bf375227.jpeg"/>
</Relationships>

</file>

<file path=ppt/slides/_rels/slide2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2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5d40e5a3c040db07019a0f0790631c12362674a.png"/>
</Relationships>

</file>

<file path=ppt/slides/_rels/slide2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4714bff78351cf90fe3595480c49d02847be7841.png"/>
</Relationships>

</file>

<file path=ppt/slides/_rels/slide2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b6da27dfb570321f01cd01d8ff9caa7e8f2ac7b.jpeg"/>
</Relationships>

</file>

<file path=ppt/slides/_rels/slide2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2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a96427a50d77dfe2067729d51bdc325e051960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fe0e2dc65e39aa72026e937c750cb4e7d340ffe.png"/>
</Relationships>

</file>

<file path=ppt/slides/_rels/slide3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9be670b0f9bf7b1abdb76046c5b4a2c290caa9e.png"/>
</Relationships>

</file>

<file path=ppt/slides/_rels/slide3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4e16148f359cd00c003dc7a39014e73614e8a68.jpeg"/>
</Relationships>

</file>

<file path=ppt/slides/_rels/slide3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3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90c30ee1eb0d93eba9b749904d74b8d02b0d063.png"/>
</Relationships>

</file>

<file path=ppt/slides/_rels/slide3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50bdc84a3793df42cc12072b2ca531a62d7f0bfa.png"/>
</Relationships>

</file>

<file path=ppt/slides/_rels/slide3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9763ab41165479189163270febd21162b8cb64b.jpeg"/>
</Relationships>

</file>

<file path=ppt/slides/_rels/slide3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5ae77df8bf93db9646f5fecd92012b712c6dcf9.png"/>
</Relationships>

</file>

<file path=ppt/slides/_rels/slide4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96c3940de13fa638ab8d82690197d1eb1599457.png"/>
</Relationships>

</file>

<file path=ppt/slides/_rels/slide4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e275769526ac20ed43d9e7ee8eab2df425f5f87.jpeg"/>
</Relationships>

</file>

<file path=ppt/slides/_rels/slide4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4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d76e5f7f0dcba04d375bc200788f5fa7156d3be.png"/>
</Relationships>

</file>

<file path=ppt/slides/_rels/slide4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e8f66a59caf23351711cb2f889bb502fa5db0ea.png"/>
</Relationships>

</file>

<file path=ppt/slides/_rels/slide4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5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517f19815a4ea9a349562884e92649d0062dde0.jpeg"/>
</Relationships>

</file>

<file path=ppt/slides/_rels/slide5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5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f6859f3b35cb2f12c159c3c86e938ae57cc5785.png"/>
</Relationships>

</file>

<file path=ppt/slides/_rels/slide5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437e659b988d5f3253818d13cdad75011ae27832.png"/>
</Relationships>

</file>

<file path=ppt/slides/_rels/slide5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51066f509076671877837b12b4e355b39315290c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c5d56f84d88b0a7cb9592e9a81118bddd8cafad.jpe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St. Louis Central Corridor West Building Permits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/>
              <a:t>Monthly Report: November 2024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/>
              <a:t>Washington University Medical 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 Permit Cost Breakdown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November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$84,367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$76,350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$2,500 - $185,000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 building permits in November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-14.29%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November 2023 (7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$84,367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November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-57.89%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November 2023 ($200,371)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66 total building permits in 2024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3.12%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(64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$58,519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-28.47%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($81,816)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843448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$100,740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$503,700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$30,155.90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$301,559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$26,450.00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$105,800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$41,704.96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$1,084,329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650679"/>
                <a:gridCol w="3086492"/>
                <a:gridCol w="1005931"/>
                <a:gridCol w="685800"/>
                <a:gridCol w="1813503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GREEN STREET 4951 MCREE INVESTORS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$12,700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4591 MCREE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 O N E C T ST LOUIS LP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$160,000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4360 CHOUTEAU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C.O.N.E.C.T. ST LOUIS L P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4373 GIBSON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 O N E C T ST LOUIS LP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$185,000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4398-H GIBSON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GREEN STREET 4951 MCREE INVESTORS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4591 MCREE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ELYSIAN GROVE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4140 MANCHESTER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 Permit Cost Breakdown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Expanded Service Area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November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$268,691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$30,000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$4,700 - $1,000,000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 building permits in November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-37.50%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November 2023 (8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$268,691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November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-25.73%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November 2023 ($361,771)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69 total building permits in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-31.00%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(100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$93,079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10.95%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($83,891)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St. Louis Neighborhood Spatial Reference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$268,691.4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$1,343,457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$259,984.29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$1,819,890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$192,300.00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$576,900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$65,641.86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$2,756,958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479738"/>
                <a:gridCol w="3024282"/>
                <a:gridCol w="951906"/>
                <a:gridCol w="685800"/>
                <a:gridCol w="1844881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BOXDORFER, MATT &amp; RACHEL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6150 KINGSBURY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PARKER, JONATHAN H &amp; ELIZABETH M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6047 PERSHING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CHRISTMAN, WILLIAM D &amp; MARY B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$4,700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6014 KINGSBURY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DAVISON, GLORIA DEAN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$8,757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5764 DEGIVERVILLE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GREEN, BRENDA L &amp; LINNIE THIGPEN JR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5808 PERSHING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 Permit Cost Breakdown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November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$138,000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$10,000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$4,000 - $400,000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 building permits in November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-40.00%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November 2023 (5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$138,000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November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-60.26%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November 2023 ($347,300)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44 total building permits in 2024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2.33%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(43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$114,979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-29.01%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($161,961)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843448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$138,000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$414,000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$27,097.5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$108,390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$160,023.4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$4,160,609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363366"/>
                <a:gridCol w="2519643"/>
                <a:gridCol w="951906"/>
                <a:gridCol w="685800"/>
                <a:gridCol w="1735536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ULRICH, DAVID &amp;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16 KINGSBURY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HOWE, MICHAEL P &amp; DEBORAH 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19 WASHINGTON 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ROBERT CHAPMAN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321 BELT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 Permit Cost Breakdown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Summary: Average Building Permit Cost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November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$27,176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$5,500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$500 - $115,682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 building permits in November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-16.67%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November 2023 (6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$27,176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November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-88.70%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November 2023 ($240,400)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66 total building permits in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-21.43%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(84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$96,621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34.71%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($71,727)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115344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$500.000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$115,682.000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$115,682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$6,566.667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$19,700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$35,701.67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$214,210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$862,841.00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$1,725,682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$13,109.86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$380,186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998700"/>
                <a:gridCol w="2853545"/>
                <a:gridCol w="1005931"/>
                <a:gridCol w="685800"/>
                <a:gridCol w="161173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MONTANO, GLORIA M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5917 DELMAR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WASHINGTON UNIVERSITY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$115,682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700 ROSEDALE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TAYLOR, STEPHEN J &amp; JACQUELINE 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$4,200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5575 CABANNE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VAILS, JANICE &amp; CARLA  HERMAN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5955 PLYMOUTH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VIBRANT BLUE REALTY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5814 PAGE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 Permit Cost Breakdown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November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$36,282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$36,282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$36,282 - $36,282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Visitation Park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Visitation Park: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 building permits in November 2024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Infinite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November 2023 (0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$36,282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November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Infinite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November 2023 ($0)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 total building permits in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-33.33%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(6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$20,521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-89.63%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($197,967)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Visitation Park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765753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$36,282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$36,282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882261"/>
                <a:gridCol w="602520"/>
                <a:gridCol w="765753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$20,520.5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$82,082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  <p:graphicFrame>
        <p:nvGraphicFramePr>
          <p:cNvPr id="3" name=""/>
          <p:cNvGraphicFramePr>
            <a:graphicFrameLocks noGrp="true"/>
          </p:cNvGraphicFramePr>
          <p:nvPr/>
        </p:nvGraphicFramePr>
        <p:xfrm rot="0">
          <a:off x="137160" y="1116874"/>
          <a:ext cx="3657600" cy="2743200"/>
        </p:xfrm>
        <a:graphic>
          <a:graphicData uri="http://schemas.openxmlformats.org/drawingml/2006/table">
            <a:tbl>
              <a:tblPr/>
              <a:tblGrid>
                <a:gridCol w="1650679"/>
                <a:gridCol w="1037650"/>
                <a:gridCol w="602520"/>
                <a:gridCol w="959955"/>
              </a:tblGrid>
              <a:tr h="36576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$25,500.00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Central 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$50,696.52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$1,672,985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$138,000.00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$414,000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$84,366.67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$506,200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$50,833.33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$305,000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$268,691.40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$1,343,457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$150,000.00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$36,282.00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$36,282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$27,176.40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$135,882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"/>
          <p:cNvGraphicFramePr>
            <a:graphicFrameLocks noGrp="true"/>
          </p:cNvGraphicFramePr>
          <p:nvPr/>
        </p:nvGraphicFramePr>
        <p:xfrm rot="0">
          <a:off x="4709160" y="1116874"/>
          <a:ext cx="3657600" cy="2743200"/>
        </p:xfrm>
        <a:graphic>
          <a:graphicData uri="http://schemas.openxmlformats.org/drawingml/2006/table">
            <a:tbl>
              <a:tblPr/>
              <a:tblGrid>
                <a:gridCol w="1650679"/>
                <a:gridCol w="1037650"/>
                <a:gridCol w="602520"/>
                <a:gridCol w="1037650"/>
              </a:tblGrid>
              <a:tr h="36576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$42,798.94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$684,783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Central 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$237,903.39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212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$50,435,519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$142,299.97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$4,268,999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$37,292.20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$1,491,688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$52,800.00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$528,000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$29,870.40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$298,704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$99,110.54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$5,153,748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$41,181.11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$370,630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$20,520.50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$82,082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$62,704.81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$2,320,078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Visitation Park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153680"/>
                <a:gridCol w="1673735"/>
                <a:gridCol w="951906"/>
                <a:gridCol w="685800"/>
                <a:gridCol w="1433216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HALL, LORI &amp; HENRY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$36,282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5433 VERNON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Visitation Park Permit Cost Breakdown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November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$25,500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$25,500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$1,000 - $50,000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 building permits in November 2024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100.00%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November 2023 (1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$25,500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November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1222.61%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November 2023 ($1,928)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23 total building permits in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-20.69%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(29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$35,825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40.06%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($25,579)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765753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$47,000.00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$41,829.46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$543,783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998700"/>
                <a:gridCol w="2628443"/>
                <a:gridCol w="951906"/>
                <a:gridCol w="685800"/>
                <a:gridCol w="1961116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BRICK BY BRICK CONSULTING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5139 MAPLE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PHILLIPS, KARL 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5158-50 KENSINGTON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 Permit Cost Breakdown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November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$50,833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$47,500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$5,000 - $120,000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 building permits in November 2024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100.00%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November 2023 (3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$50,833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November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107.77%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November 2023 ($24,467)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14 total building permits in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-6.67%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(15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$41,571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-68.75%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($133,049)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Core Neighborhoods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$50,000.00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$51,666.67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$43,750.00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$175,000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$58,833.33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$353,000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130488"/>
                <a:gridCol w="3404569"/>
                <a:gridCol w="1005931"/>
                <a:gridCol w="685800"/>
                <a:gridCol w="22560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URBAN LEAGUE OF METROPOLITAN ST LOUIS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1408 N KINGSHIGHWAY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KINGSWAY DEVELOPMENT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1124 AUBERT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KINGSWAY DEVELOPMENT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1122 AUBERT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 O E OF THE CITY OF ST LOUIS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1130 N EUCLID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HOLLYWOOD BEAUTY SUPPLIES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1448 N KINGSHIGHWAY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R2R INVESTMENTS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4803 FOUNTAIN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 Permit Cost Breakdown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November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$150,000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$150,000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$150,000 - $150,000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 building permits in November 2024</a:t>
            </a:r>
          </a:p>
          <a:p>
            <a:pPr lvl="1"/>
            <a:r>
              <a:rPr cap="none" sz="2400" i="0" b="0" u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November 2023 (1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$150,000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November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900.00%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November 2023 ($15,000)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12 total building permits in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-14.29%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(14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$48,607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-71.56%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($170,938)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Additional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/>
              <a:t>Data retreived from https://www.stlouis-mo.gov/data/</a:t>
            </a:r>
          </a:p>
          <a:p>
            <a:r>
              <a:rPr/>
              <a:t>Building permits with a cost of $0 were dropped</a:t>
            </a:r>
          </a:p>
          <a:p>
            <a:r>
              <a:rPr/>
              <a:t>Building permits that were cancelled were dropped</a:t>
            </a:r>
          </a:p>
          <a:p>
            <a:r>
              <a:rPr/>
              <a:t>Infinite change indicates 0 permits in the current or previous time period/comparison month so there was a overall increase or decrease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November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$50,697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$23,664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$500 - $221,582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33 building permits in November 2024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22.22%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November 2023 (27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$50,697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November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-66.46%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November 2023 ($151,158)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325 total building permits in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-6.34%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(347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$371,266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65.78%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($223,946)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$75,103.75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$600,830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$42,886.20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$1,072,155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1037650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$390,174.8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92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$35,896,080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$39,885.5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$159,542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$123,964.6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116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$14,379,897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Empty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Présentation à l'écran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/>
  <dc:subject/>
  <dc:creator/>
  <cp:keywords/>
  <dc:description/>
  <cp:lastModifiedBy/>
  <cp:revision>3</cp:revision>
  <dcterms:created xsi:type="dcterms:W3CDTF">2017-02-13T16:18:36Z</dcterms:created>
  <dcterms:modified xsi:type="dcterms:W3CDTF">2024-12-03T15:37:56Z</dcterms:modified>
  <cp:category/>
</cp:coreProperties>
</file>