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</p:sldIdLst>
  <p:sldSz cx="9144000" cy="6858000" type="screen4x3"/>
  <p:notesSz cx="6858000" cy="9144000"/>
  <p:custDataLst>
    <p:tags r:id="rId5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0" d="100"/>
          <a:sy n="120" d="100"/>
        </p:scale>
        <p:origin x="134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4CE3-0875-4B69-89C0-6F72D8139561}" type="datetimeFigureOut">
              <a:rPr lang="en-GB" smtClean="0"/>
              <a:t>09/10/2024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881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4CE3-0875-4B69-89C0-6F72D8139561}" type="datetimeFigureOut">
              <a:rPr lang="en-GB" smtClean="0"/>
              <a:t>09/10/2024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576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4CE3-0875-4B69-89C0-6F72D8139561}" type="datetimeFigureOut">
              <a:rPr lang="en-GB" smtClean="0"/>
              <a:t>09/10/2024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1545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4CE3-0875-4B69-89C0-6F72D8139561}" type="datetimeFigureOut">
              <a:rPr lang="en-GB" smtClean="0"/>
              <a:t>09/10/2024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8392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4CE3-0875-4B69-89C0-6F72D8139561}" type="datetimeFigureOut">
              <a:rPr lang="en-GB" smtClean="0"/>
              <a:t>09/10/2024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0349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4CE3-0875-4B69-89C0-6F72D8139561}" type="datetimeFigureOut">
              <a:rPr lang="en-GB" smtClean="0"/>
              <a:t>09/10/2024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5807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4CE3-0875-4B69-89C0-6F72D8139561}" type="datetimeFigureOut">
              <a:rPr lang="en-GB" smtClean="0"/>
              <a:t>09/10/2024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5996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744CE3-0875-4B69-89C0-6F72D8139561}" type="datetimeFigureOut">
              <a:rPr lang="en-GB" smtClean="0"/>
              <a:t>09/10/2024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823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t>St. Louis Central Corridor West Building Permits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r>
              <a:t>Monthly Report: September 2024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t>Washington University Medical Center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t>Central West End Permit Cost Breakdown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00200"/>
            <a:ext cx="3831336" cy="3410712"/>
          </a:xfrm>
          <a:prstGeom prst="rect">
            <a:avLst/>
          </a:prstGeom>
        </p:spPr>
      </p:pic>
      <p:sp>
        <p:nvSpPr>
          <p:cNvPr id="3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r>
              <a:rPr sz="24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September 2024 Neighborhood Cost Breakdown</a:t>
            </a:r>
          </a:p>
          <a:p>
            <a:pPr lvl="1"/>
            <a:r>
              <a:rPr sz="24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Mean: $6,932</a:t>
            </a:r>
          </a:p>
          <a:p>
            <a:pPr lvl="1"/>
            <a:r>
              <a:rPr sz="24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Median: $6,932</a:t>
            </a:r>
          </a:p>
          <a:p>
            <a:pPr lvl="1"/>
            <a:r>
              <a:rPr sz="24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Range: $964 - $12,900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t>Forest Park Southeast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t>Forest Park Southeast: Summary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sz="2800" b="1" i="0" u="sng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2 building permits in September 2024</a:t>
            </a:r>
          </a:p>
          <a:p>
            <a:pPr lvl="1"/>
            <a:r>
              <a:rPr sz="2400" b="0" i="0" u="none" cap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-50.00% change </a:t>
            </a:r>
            <a:r>
              <a:rPr sz="24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compared to September 2023 (4 total building permits)</a:t>
            </a:r>
          </a:p>
          <a:p>
            <a:pPr lvl="1"/>
            <a:r>
              <a:rPr sz="2400" b="1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$6,932</a:t>
            </a:r>
            <a:r>
              <a:rPr sz="24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: Average building permit cost in September 2024</a:t>
            </a:r>
          </a:p>
          <a:p>
            <a:pPr lvl="2"/>
            <a:r>
              <a:rPr sz="2000" b="0" i="0" u="none" cap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-76.54% change</a:t>
            </a:r>
            <a:r>
              <a:rPr sz="20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 compared to September 2023 ($29,550)</a:t>
            </a:r>
          </a:p>
          <a:p>
            <a:r>
              <a:rPr sz="2800" b="1" i="0" u="sng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53 total building permits in 2024</a:t>
            </a:r>
          </a:p>
          <a:p>
            <a:pPr lvl="1"/>
            <a:r>
              <a:rPr sz="2400" b="0" i="0" u="none" cap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sym typeface="Arial"/>
              </a:rPr>
              <a:t>1.92% change </a:t>
            </a:r>
            <a:r>
              <a:rPr sz="24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YTD compared to this time in 2023 (52 total building permits)</a:t>
            </a:r>
          </a:p>
          <a:p>
            <a:pPr lvl="1"/>
            <a:r>
              <a:rPr sz="2400" b="1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$59,549</a:t>
            </a:r>
            <a:r>
              <a:rPr sz="24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: YTD average building permit cost in 2024</a:t>
            </a:r>
          </a:p>
          <a:p>
            <a:pPr lvl="2"/>
            <a:r>
              <a:rPr sz="2000" b="0" i="0" u="none" cap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-14.96% change</a:t>
            </a:r>
            <a:r>
              <a:rPr sz="20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 YTD compared to this time in 2023 ($70,022)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t>Forest Park Southeast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2"/>
          <p:cNvGraphicFramePr>
            <a:graphicFrameLocks noGrp="1"/>
          </p:cNvGraphicFramePr>
          <p:nvPr/>
        </p:nvGraphicFramePr>
        <p:xfrm>
          <a:off x="457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57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2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57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200">
                <a:tc gridSpan="4"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September 2024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September 2024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September 2024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September 2024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Permit Use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Average Cost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# of Permits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Total Value of Permits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Commercial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$964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$964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Industrial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$12,900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$12,900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Residential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" name="Content Placeholder 3"/>
          <p:cNvGraphicFramePr>
            <a:graphicFrameLocks noGrp="1"/>
          </p:cNvGraphicFramePr>
          <p:nvPr/>
        </p:nvGraphicFramePr>
        <p:xfrm>
          <a:off x="4648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99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2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99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200">
                <a:tc gridSpan="4"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Last 6 Months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Last 6 Months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Last 6 Months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Last 6 Months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Permit Use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Average Cost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# of Permits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Total Value of Permits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Commercial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$30,597.42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12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$367,169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Industrial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$12,175.00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4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$48,700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Residential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$97,263.65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26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$2,528,855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t>Neighborhood Summary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t>Forest Park Southeast Individual Permit Breakdown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/>
        </p:nvGraphicFramePr>
        <p:xfrm>
          <a:off x="457200" y="1600200"/>
          <a:ext cx="8229600" cy="4525963"/>
        </p:xfrm>
        <a:graphic>
          <a:graphicData uri="http://schemas.openxmlformats.org/drawingml/2006/table">
            <a:tbl>
              <a:tblPr/>
              <a:tblGrid>
                <a:gridCol w="16506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34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59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135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Neighborhood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Owner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New Use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Cost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address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Forest Park Southeast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JUSTIN BANDINO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Industrial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$12,900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4319 GIBSON AV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Forest Park Southeast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4270 MANCHESTER LLC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Commercial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$964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4268 MANCHESTER AV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t>Forest Park Southeast Permit Cost Breakdown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t>Expanded Service Area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00200"/>
            <a:ext cx="3831336" cy="3410712"/>
          </a:xfrm>
          <a:prstGeom prst="rect">
            <a:avLst/>
          </a:prstGeom>
        </p:spPr>
      </p:pic>
      <p:sp>
        <p:nvSpPr>
          <p:cNvPr id="3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r>
              <a:rPr sz="24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September 2024 Neighborhood Cost Breakdown</a:t>
            </a:r>
          </a:p>
          <a:p>
            <a:pPr lvl="1"/>
            <a:r>
              <a:rPr sz="24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Mean: $50,211</a:t>
            </a:r>
          </a:p>
          <a:p>
            <a:pPr lvl="1"/>
            <a:r>
              <a:rPr sz="24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Median: $14,700</a:t>
            </a:r>
          </a:p>
          <a:p>
            <a:pPr lvl="1"/>
            <a:r>
              <a:rPr sz="24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Range: $1,000 - $190,000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t>Skinker DeBaliviere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t>Skinker DeBaliviere: Summary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sz="2800" b="1" i="0" u="sng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9 building permits in September 2024</a:t>
            </a:r>
          </a:p>
          <a:p>
            <a:pPr lvl="1"/>
            <a:r>
              <a:rPr sz="2400" b="0" i="0" u="none" cap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-18.18% change </a:t>
            </a:r>
            <a:r>
              <a:rPr sz="24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compared to September 2023 (11 total building permits)</a:t>
            </a:r>
          </a:p>
          <a:p>
            <a:pPr lvl="1"/>
            <a:r>
              <a:rPr sz="2400" b="1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$50,211</a:t>
            </a:r>
            <a:r>
              <a:rPr sz="24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: Average building permit cost in September 2024</a:t>
            </a:r>
          </a:p>
          <a:p>
            <a:pPr lvl="2"/>
            <a:r>
              <a:rPr sz="2000" b="0" i="0" u="none" cap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-21.42% change</a:t>
            </a:r>
            <a:r>
              <a:rPr sz="20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 compared to September 2023 ($63,902)</a:t>
            </a:r>
          </a:p>
          <a:p>
            <a:r>
              <a:rPr sz="2800" b="1" i="0" u="sng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51 total building permits in 2024</a:t>
            </a:r>
          </a:p>
          <a:p>
            <a:pPr lvl="1"/>
            <a:r>
              <a:rPr sz="2400" b="0" i="0" u="none" cap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-40.70% change </a:t>
            </a:r>
            <a:r>
              <a:rPr sz="24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YTD compared to this time in 2023 (86 total building permits)</a:t>
            </a:r>
          </a:p>
          <a:p>
            <a:pPr lvl="1"/>
            <a:r>
              <a:rPr sz="2400" b="1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$70,337</a:t>
            </a:r>
            <a:r>
              <a:rPr sz="24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: YTD average building permit cost in 2024</a:t>
            </a:r>
          </a:p>
          <a:p>
            <a:pPr lvl="2"/>
            <a:r>
              <a:rPr sz="2000" b="0" i="0" u="none" cap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sym typeface="Arial"/>
              </a:rPr>
              <a:t>12.04% change</a:t>
            </a:r>
            <a:r>
              <a:rPr sz="20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 YTD compared to this time in 2023 ($62,778)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t>St. Louis Neighborhood Spatial Reference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t>Skinker DeBaliviere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2"/>
          <p:cNvGraphicFramePr>
            <a:graphicFrameLocks noGrp="1"/>
          </p:cNvGraphicFramePr>
          <p:nvPr/>
        </p:nvGraphicFramePr>
        <p:xfrm>
          <a:off x="457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99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2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34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200">
                <a:tc gridSpan="4"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September 2024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September 2024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September 2024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September 2024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Permit Use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Average Cost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# of Permits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Total Value of Permits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Commercial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$0.00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Industrial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$0.00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Residential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$50,211.11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9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$451,900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" name="Content Placeholder 3"/>
          <p:cNvGraphicFramePr>
            <a:graphicFrameLocks noGrp="1"/>
          </p:cNvGraphicFramePr>
          <p:nvPr/>
        </p:nvGraphicFramePr>
        <p:xfrm>
          <a:off x="4648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2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99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200">
                <a:tc gridSpan="4"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Last 6 Months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Last 6 Months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Last 6 Months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Last 6 Months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Permit Use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Average Cost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# of Permits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Total Value of Permits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Commercial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$128,722.50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4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$514,890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Industrial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$276,450.00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$552,900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Residential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$38,191.71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38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$1,451,285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t>Neighborhood Summary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t>Skinker DeBaliviere Individual Permit Breakdown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/>
        </p:nvGraphicFramePr>
        <p:xfrm>
          <a:off x="457200" y="1600200"/>
          <a:ext cx="8229600" cy="4525963"/>
        </p:xfrm>
        <a:graphic>
          <a:graphicData uri="http://schemas.openxmlformats.org/drawingml/2006/table">
            <a:tbl>
              <a:tblPr/>
              <a:tblGrid>
                <a:gridCol w="14797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089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19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289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Neighborhood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Owner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New Use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Cost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address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Skinker DeBaliviere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THE LYNDE FAMILY TRUST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Residential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$190,000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6127 KINGSBURY AV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Skinker DeBaliviere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DUCKER, ROBERT G &amp; JEAN E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Residential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$14,700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6135 KINGSBURY AV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Skinker DeBaliviere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LONDON PROPERTIES LLC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Residential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$30,000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6157 WATERMAN BLVD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Skinker DeBaliviere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SMC HOLDINGS LLC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Residential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$13,000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6038 PERSHING AV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Skinker DeBaliviere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BANISAEID, NASSER &amp; NEDA ADBIANNIA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Residential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$1,000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5750 WATERMAN BLVD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Skinker DeBaliviere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MCGROARTY, SEAN M &amp; CRISTINA F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Residential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$125,000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6146 KINGSBURY AV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Skinker DeBaliviere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PANAGOS, PETER D &amp; WENDY L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Residential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$65,000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6165 KINGSBURY AV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Skinker DeBaliviere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MOLINA, LAWRENCE S JR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Residential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$4,200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6178 MCPHERSON AV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Skinker DeBaliviere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OCG ACQUISITIONS GP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Residential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$9,000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5758 MCPHERSON AV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t>Skinker DeBaliviere Permit Cost Breakdown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00200"/>
            <a:ext cx="3831336" cy="3410712"/>
          </a:xfrm>
          <a:prstGeom prst="rect">
            <a:avLst/>
          </a:prstGeom>
        </p:spPr>
      </p:pic>
      <p:sp>
        <p:nvSpPr>
          <p:cNvPr id="3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r>
              <a:rPr sz="24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September 2024 Neighborhood Cost Breakdown</a:t>
            </a:r>
          </a:p>
          <a:p>
            <a:pPr lvl="1"/>
            <a:r>
              <a:rPr sz="24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Mean: $285,375</a:t>
            </a:r>
          </a:p>
          <a:p>
            <a:pPr lvl="1"/>
            <a:r>
              <a:rPr sz="24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Median: $94,500</a:t>
            </a:r>
          </a:p>
          <a:p>
            <a:pPr lvl="1"/>
            <a:r>
              <a:rPr sz="24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Range: $2,500 - $950,000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t>DeBaliviere Place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t>DeBaliviere Place: Summary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sz="2800" b="1" i="0" u="sng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4 building permits in September 2024</a:t>
            </a:r>
          </a:p>
          <a:p>
            <a:pPr lvl="1"/>
            <a:r>
              <a:rPr sz="2400" b="0" i="0" u="none" cap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-42.86% change </a:t>
            </a:r>
            <a:r>
              <a:rPr sz="24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compared to September 2023 (7 total building permits)</a:t>
            </a:r>
          </a:p>
          <a:p>
            <a:pPr lvl="1"/>
            <a:r>
              <a:rPr sz="2400" b="1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$285,375</a:t>
            </a:r>
            <a:r>
              <a:rPr sz="24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: Average building permit cost in September 2024</a:t>
            </a:r>
          </a:p>
          <a:p>
            <a:pPr lvl="2"/>
            <a:r>
              <a:rPr sz="2000" b="0" i="0" u="none" cap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sym typeface="Arial"/>
              </a:rPr>
              <a:t>417.07% change</a:t>
            </a:r>
            <a:r>
              <a:rPr sz="20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 compared to September 2023 ($55,191)</a:t>
            </a:r>
          </a:p>
          <a:p>
            <a:r>
              <a:rPr sz="2800" b="1" i="0" u="sng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35 total building permits in 2024</a:t>
            </a:r>
          </a:p>
          <a:p>
            <a:pPr lvl="1"/>
            <a:r>
              <a:rPr sz="2400" b="0" i="0" u="none" cap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sym typeface="Arial"/>
              </a:rPr>
              <a:t>2.94% change </a:t>
            </a:r>
            <a:r>
              <a:rPr sz="24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YTD compared to this time in 2023 (34 total building permits)</a:t>
            </a:r>
          </a:p>
          <a:p>
            <a:pPr lvl="1"/>
            <a:r>
              <a:rPr sz="2400" b="1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$128,877</a:t>
            </a:r>
            <a:r>
              <a:rPr sz="24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: YTD average building permit cost in 2024</a:t>
            </a:r>
          </a:p>
          <a:p>
            <a:pPr lvl="2"/>
            <a:r>
              <a:rPr sz="2000" b="0" i="0" u="none" cap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-13.02% change</a:t>
            </a:r>
            <a:r>
              <a:rPr sz="20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 YTD compared to this time in 2023 ($148,161)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t>DeBaliviere Place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2"/>
          <p:cNvGraphicFramePr>
            <a:graphicFrameLocks noGrp="1"/>
          </p:cNvGraphicFramePr>
          <p:nvPr/>
        </p:nvGraphicFramePr>
        <p:xfrm>
          <a:off x="457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34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2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99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200">
                <a:tc gridSpan="4"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September 2024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September 2024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September 2024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September 2024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Permit Use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Average Cost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# of Permits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Total Value of Permits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Commercial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Industrial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Residential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$285,375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4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$1,141,500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" name="Content Placeholder 3"/>
          <p:cNvGraphicFramePr>
            <a:graphicFrameLocks noGrp="1"/>
          </p:cNvGraphicFramePr>
          <p:nvPr/>
        </p:nvGraphicFramePr>
        <p:xfrm>
          <a:off x="4648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2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99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200">
                <a:tc gridSpan="4"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Last 6 Months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Last 6 Months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Last 6 Months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Last 6 Months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Permit Use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Average Cost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# of Permits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Total Value of Permits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Commercial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$36,063.33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3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$108,190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Industrial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$0.00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Residential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$160,554.96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25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$4,013,874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t>Neighborhood Summary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t>DeBaliviere Place Individual Permit Breakdown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/>
        </p:nvGraphicFramePr>
        <p:xfrm>
          <a:off x="457200" y="1600200"/>
          <a:ext cx="8229600" cy="4525963"/>
        </p:xfrm>
        <a:graphic>
          <a:graphicData uri="http://schemas.openxmlformats.org/drawingml/2006/table">
            <a:tbl>
              <a:tblPr/>
              <a:tblGrid>
                <a:gridCol w="13633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231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19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355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Neighborhood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Owner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New Use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Cost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address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DeBaliviere Place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ORO 275 PARKSIDE LLC &amp;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Residential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$950,000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245 UNION BLVD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DeBaliviere Place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HSIEH, FRANCES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Residential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$2,500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14 WASHINGTON TER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DeBaliviere Place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NEUMANN, HAROLD &amp; MAREN L FJORD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Residential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$39,000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20 KINGSBURY PL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DeBaliviere Place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ULRICH, DAVID &amp;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Residential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$150,000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16 KINGSBURY PL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t>DeBaliviere Place Permit Cost Breakdown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t>Neighborhood Summary: Average Building Permit Cost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00200"/>
            <a:ext cx="3831336" cy="3410712"/>
          </a:xfrm>
          <a:prstGeom prst="rect">
            <a:avLst/>
          </a:prstGeom>
        </p:spPr>
      </p:pic>
      <p:sp>
        <p:nvSpPr>
          <p:cNvPr id="3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r>
              <a:rPr sz="24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September 2024 Neighborhood Cost Breakdown</a:t>
            </a:r>
          </a:p>
          <a:p>
            <a:pPr lvl="1"/>
            <a:r>
              <a:rPr sz="24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Mean: $35,500</a:t>
            </a:r>
          </a:p>
          <a:p>
            <a:pPr lvl="1"/>
            <a:r>
              <a:rPr sz="24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Median: $35,500</a:t>
            </a:r>
          </a:p>
          <a:p>
            <a:pPr lvl="1"/>
            <a:r>
              <a:rPr sz="24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Range: $6,000 - $65,000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t>West End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t>West End: Summary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sz="2800" b="1" i="0" u="sng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2 building permits in September 2024</a:t>
            </a:r>
          </a:p>
          <a:p>
            <a:pPr lvl="1"/>
            <a:r>
              <a:rPr sz="2400" b="0" i="0" u="none" cap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-71.43% change </a:t>
            </a:r>
            <a:r>
              <a:rPr sz="24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compared to September 2023 (7 total building permits)</a:t>
            </a:r>
          </a:p>
          <a:p>
            <a:pPr lvl="1"/>
            <a:r>
              <a:rPr sz="2400" b="1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$35,500</a:t>
            </a:r>
            <a:r>
              <a:rPr sz="24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: Average building permit cost in September 2024</a:t>
            </a:r>
          </a:p>
          <a:p>
            <a:pPr lvl="2"/>
            <a:r>
              <a:rPr sz="2000" b="0" i="0" u="none" cap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sym typeface="Arial"/>
              </a:rPr>
              <a:t>150.18% change</a:t>
            </a:r>
            <a:r>
              <a:rPr sz="20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 compared to September 2023 ($14,190)</a:t>
            </a:r>
          </a:p>
          <a:p>
            <a:r>
              <a:rPr sz="2800" b="1" i="0" u="sng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58 total building permits in 2024</a:t>
            </a:r>
          </a:p>
          <a:p>
            <a:pPr lvl="1"/>
            <a:r>
              <a:rPr sz="2400" b="0" i="0" u="none" cap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-18.31% change </a:t>
            </a:r>
            <a:r>
              <a:rPr sz="24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YTD compared to this time in 2023 (71 total building permits)</a:t>
            </a:r>
          </a:p>
          <a:p>
            <a:pPr lvl="1"/>
            <a:r>
              <a:rPr sz="2400" b="1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$79,519</a:t>
            </a:r>
            <a:r>
              <a:rPr sz="24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: YTD average building permit cost in 2024</a:t>
            </a:r>
          </a:p>
          <a:p>
            <a:pPr lvl="2"/>
            <a:r>
              <a:rPr sz="2000" b="0" i="0" u="none" cap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sym typeface="Arial"/>
              </a:rPr>
              <a:t>44.14% change</a:t>
            </a:r>
            <a:r>
              <a:rPr sz="20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 YTD compared to this time in 2023 ($55,169)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t>West End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2"/>
          <p:cNvGraphicFramePr>
            <a:graphicFrameLocks noGrp="1"/>
          </p:cNvGraphicFramePr>
          <p:nvPr/>
        </p:nvGraphicFramePr>
        <p:xfrm>
          <a:off x="457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57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2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57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200">
                <a:tc gridSpan="4"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September 2024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September 2024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September 2024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September 2024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Permit Use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Average Cost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# of Permits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Total Value of Permits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Commercial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Industrial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Residential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$35,500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$71,000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" name="Content Placeholder 3"/>
          <p:cNvGraphicFramePr>
            <a:graphicFrameLocks noGrp="1"/>
          </p:cNvGraphicFramePr>
          <p:nvPr/>
        </p:nvGraphicFramePr>
        <p:xfrm>
          <a:off x="4648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2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99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200">
                <a:tc gridSpan="4"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Last 6 Months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Last 6 Months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Last 6 Months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Last 6 Months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Permit Use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Average Cost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# of Permits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Total Value of Permits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Commercial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$138,714.22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9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$1,248,428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Industrial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$14,400.00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$28,800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Residential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$14,492.55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31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$449,269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t>Neighborhood Summary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t>West End Individual Permit Breakdown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/>
        </p:nvGraphicFramePr>
        <p:xfrm>
          <a:off x="457200" y="1600200"/>
          <a:ext cx="8229600" cy="4525963"/>
        </p:xfrm>
        <a:graphic>
          <a:graphicData uri="http://schemas.openxmlformats.org/drawingml/2006/table">
            <a:tbl>
              <a:tblPr/>
              <a:tblGrid>
                <a:gridCol w="998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10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19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117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Neighborhood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Owner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New Use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Cost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address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West End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HINDMON, MARCUS &amp;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Residential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$6,000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945-947 BEACH AV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West End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THOMAS, LADONNA C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Residential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$65,000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6015 SUBURBAN AV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t>West End Permit Cost Breakdown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00200"/>
            <a:ext cx="3831336" cy="3410712"/>
          </a:xfrm>
          <a:prstGeom prst="rect">
            <a:avLst/>
          </a:prstGeom>
        </p:spPr>
      </p:pic>
      <p:sp>
        <p:nvSpPr>
          <p:cNvPr id="3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r>
              <a:rPr sz="24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September 2024 Neighborhood Cost Breakdown</a:t>
            </a:r>
          </a:p>
          <a:p>
            <a:pPr lvl="1"/>
            <a:r>
              <a:rPr sz="24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Mean: $21,142</a:t>
            </a:r>
          </a:p>
          <a:p>
            <a:pPr lvl="1"/>
            <a:r>
              <a:rPr sz="24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Median: $21,142</a:t>
            </a:r>
          </a:p>
          <a:p>
            <a:pPr lvl="1"/>
            <a:r>
              <a:rPr sz="24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Range: $7,283 - $35,000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t>Academy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t>Academy: Summary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sz="2800" b="1" i="0" u="sng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2 building permits in September 2024</a:t>
            </a:r>
          </a:p>
          <a:p>
            <a:pPr lvl="1"/>
            <a:r>
              <a:rPr sz="2400" b="0" i="0" u="none" cap="none">
                <a:solidFill>
                  <a:srgbClr val="00B0F0">
                    <a:alpha val="100000"/>
                  </a:srgbClr>
                </a:solidFill>
                <a:latin typeface="Arial"/>
                <a:cs typeface="Arial"/>
                <a:sym typeface="Arial"/>
              </a:rPr>
              <a:t>0.00% change </a:t>
            </a:r>
            <a:r>
              <a:rPr sz="24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compared to September 2023 (2 total building permits)</a:t>
            </a:r>
          </a:p>
          <a:p>
            <a:pPr lvl="1"/>
            <a:r>
              <a:rPr sz="2400" b="1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$21,142</a:t>
            </a:r>
            <a:r>
              <a:rPr sz="24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: Average building permit cost in September 2024</a:t>
            </a:r>
          </a:p>
          <a:p>
            <a:pPr lvl="2"/>
            <a:r>
              <a:rPr sz="2000" b="0" i="0" u="none" cap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sym typeface="Arial"/>
              </a:rPr>
              <a:t>1661.79% change</a:t>
            </a:r>
            <a:r>
              <a:rPr sz="20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 compared to September 2023 ($1,200)</a:t>
            </a:r>
          </a:p>
          <a:p>
            <a:r>
              <a:rPr sz="2800" b="1" i="0" u="sng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18 total building permits in 2024</a:t>
            </a:r>
          </a:p>
          <a:p>
            <a:pPr lvl="1"/>
            <a:r>
              <a:rPr sz="2400" b="0" i="0" u="none" cap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-14.29% change </a:t>
            </a:r>
            <a:r>
              <a:rPr sz="24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YTD compared to this time in 2023 (21 total building permits)</a:t>
            </a:r>
          </a:p>
          <a:p>
            <a:pPr lvl="1"/>
            <a:r>
              <a:rPr sz="2400" b="1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$42,499</a:t>
            </a:r>
            <a:r>
              <a:rPr sz="24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: YTD average building permit cost in 2024</a:t>
            </a:r>
          </a:p>
          <a:p>
            <a:pPr lvl="2"/>
            <a:r>
              <a:rPr sz="2000" b="0" i="0" u="none" cap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sym typeface="Arial"/>
              </a:rPr>
              <a:t>247.75% change</a:t>
            </a:r>
            <a:r>
              <a:rPr sz="20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 YTD compared to this time in 2023 ($12,221)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t>Academy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2"/>
          <p:cNvGraphicFramePr>
            <a:graphicFrameLocks noGrp="1"/>
          </p:cNvGraphicFramePr>
          <p:nvPr/>
        </p:nvGraphicFramePr>
        <p:xfrm>
          <a:off x="457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57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2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57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200">
                <a:tc gridSpan="4"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September 2024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September 2024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September 2024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September 2024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Permit Use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Average Cost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# of Permits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Total Value of Permits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Commercial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$35,000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$35,000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Industrial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Residential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$7,283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$7,283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" name="Content Placeholder 3"/>
          <p:cNvGraphicFramePr>
            <a:graphicFrameLocks noGrp="1"/>
          </p:cNvGraphicFramePr>
          <p:nvPr/>
        </p:nvGraphicFramePr>
        <p:xfrm>
          <a:off x="4648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99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2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34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200">
                <a:tc gridSpan="4"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Last 6 Months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Last 6 Months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Last 6 Months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Last 6 Months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Permit Use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Average Cost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# of Permits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Total Value of Permits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Commercial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$71,666.67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3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$215,000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Industrial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$0.00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Residential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$49,378.30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10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$493,783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t>Neighborhood Summary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t>Neighborhood Summary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37160" y="1116874"/>
          <a:ext cx="4250804" cy="4485640"/>
        </p:xfrm>
        <a:graphic>
          <a:graphicData uri="http://schemas.openxmlformats.org/drawingml/2006/table">
            <a:tbl>
              <a:tblPr/>
              <a:tblGrid>
                <a:gridCol w="16506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2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99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5760">
                <a:tc gridSpan="4"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September 2024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September 2024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September 2024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September 2024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Neighborhood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Average Cost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# of Permits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Total Value of Permits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Academy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$21,141.50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$42,283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Central West End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$73,999.94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17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$1,257,999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DeBaliviere Place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$285,375.00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4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$1,141,500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Forest Park Southeast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$6,932.00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$13,864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Fountain Park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$0.00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Lewis Place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$55,000.00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$55,000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Skinker DeBaliviere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$50,211.11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9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$451,900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Vandeventer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$5,000.00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$5,000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Visitation Park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$0.00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West End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$35,500.00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$71,000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709160" y="1116874"/>
          <a:ext cx="4328499" cy="4485640"/>
        </p:xfrm>
        <a:graphic>
          <a:graphicData uri="http://schemas.openxmlformats.org/drawingml/2006/table">
            <a:tbl>
              <a:tblPr/>
              <a:tblGrid>
                <a:gridCol w="16506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2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7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5760">
                <a:tc gridSpan="4"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Last 6 Months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Last 6 Months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Last 6 Months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Last 6 Months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Neighborhood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Average Cost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# of Permits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Total Value of Permits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Academy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$54,521.77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13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$708,783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Central West End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$336,434.35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210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$70,651,214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DeBaliviere Place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$147,216.57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28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$4,122,064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Forest Park Southeast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$70,112.48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42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$2,944,724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Fountain Park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$45,200.00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5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$226,000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Lewis Place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$31,419.60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10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$314,196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Skinker DeBaliviere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$57,251.70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44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$2,519,075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Vandeventer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$31,126.00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5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$155,630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Visitation Park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$20,400.00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$40,800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West End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$41,107.07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42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$1,726,497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t>Academy Individual Permit Breakdown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/>
        </p:nvGraphicFramePr>
        <p:xfrm>
          <a:off x="457200" y="1600200"/>
          <a:ext cx="8229600" cy="4525963"/>
        </p:xfrm>
        <a:graphic>
          <a:graphicData uri="http://schemas.openxmlformats.org/drawingml/2006/table">
            <a:tbl>
              <a:tblPr/>
              <a:tblGrid>
                <a:gridCol w="998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94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59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865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Neighborhood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Owner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New Use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Cost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address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Academy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ST LOUIS PUBLIC SCHOOL DST BLDG CORP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Commercial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$35,000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918 UNION BLVD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Academy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SMITH-MASON, JASMINE &amp; MARILYN SMITH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Residential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$7,283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5085 WELLS AV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t>Academy Permit Cost Breakdown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00200"/>
            <a:ext cx="3831336" cy="3410712"/>
          </a:xfrm>
          <a:prstGeom prst="rect">
            <a:avLst/>
          </a:prstGeom>
        </p:spPr>
      </p:pic>
      <p:sp>
        <p:nvSpPr>
          <p:cNvPr id="3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r>
              <a:rPr sz="24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September 2024 Neighborhood Cost Breakdown</a:t>
            </a:r>
          </a:p>
          <a:p>
            <a:pPr lvl="1"/>
            <a:r>
              <a:rPr sz="24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Mean: $55,000</a:t>
            </a:r>
          </a:p>
          <a:p>
            <a:pPr lvl="1"/>
            <a:r>
              <a:rPr sz="24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Median: $55,000</a:t>
            </a:r>
          </a:p>
          <a:p>
            <a:pPr lvl="1"/>
            <a:r>
              <a:rPr sz="24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Range: $55,000 - $55,000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t>Lewis Place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t>Lewis Place: Summary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sz="2800" b="1" i="0" u="sng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1 building permits in September 2024</a:t>
            </a:r>
          </a:p>
          <a:p>
            <a:pPr lvl="1"/>
            <a:r>
              <a:rPr sz="2400" b="0" i="0" u="none" cap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sym typeface="Arial"/>
              </a:rPr>
              <a:t>Infinite change </a:t>
            </a:r>
            <a:r>
              <a:rPr sz="24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compared to September 2023 (0 total building permits)</a:t>
            </a:r>
          </a:p>
          <a:p>
            <a:pPr lvl="1"/>
            <a:r>
              <a:rPr sz="2400" b="1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$55,000</a:t>
            </a:r>
            <a:r>
              <a:rPr sz="24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: Average building permit cost in September 2024</a:t>
            </a:r>
          </a:p>
          <a:p>
            <a:pPr lvl="2"/>
            <a:r>
              <a:rPr sz="2000" b="0" i="0" u="none" cap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sym typeface="Arial"/>
              </a:rPr>
              <a:t>Infinite change</a:t>
            </a:r>
            <a:r>
              <a:rPr sz="20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 compared to September 2023 ($0)</a:t>
            </a:r>
          </a:p>
          <a:p>
            <a:r>
              <a:rPr sz="2800" b="1" i="0" u="sng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12 total building permits in 2024</a:t>
            </a:r>
          </a:p>
          <a:p>
            <a:pPr lvl="1"/>
            <a:r>
              <a:rPr sz="2400" b="0" i="0" u="none" cap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sym typeface="Arial"/>
              </a:rPr>
              <a:t>33.33% change </a:t>
            </a:r>
            <a:r>
              <a:rPr sz="24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YTD compared to this time in 2023 (9 total building permits)</a:t>
            </a:r>
          </a:p>
          <a:p>
            <a:pPr lvl="1"/>
            <a:r>
              <a:rPr sz="2400" b="1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$26,350</a:t>
            </a:r>
            <a:r>
              <a:rPr sz="24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: YTD average building permit cost in 2024</a:t>
            </a:r>
          </a:p>
          <a:p>
            <a:pPr lvl="2"/>
            <a:r>
              <a:rPr sz="2000" b="0" i="0" u="none" cap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-49.36% change</a:t>
            </a:r>
            <a:r>
              <a:rPr sz="20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 YTD compared to this time in 2023 ($52,034)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t>Lewis Place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2"/>
          <p:cNvGraphicFramePr>
            <a:graphicFrameLocks noGrp="1"/>
          </p:cNvGraphicFramePr>
          <p:nvPr/>
        </p:nvGraphicFramePr>
        <p:xfrm>
          <a:off x="457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57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2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57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200">
                <a:tc gridSpan="4"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September 2024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September 2024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September 2024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September 2024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Permit Use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Average Cost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# of Permits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Total Value of Permits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Commercial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Industrial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Residential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$55,000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$55,000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" name="Content Placeholder 3"/>
          <p:cNvGraphicFramePr>
            <a:graphicFrameLocks noGrp="1"/>
          </p:cNvGraphicFramePr>
          <p:nvPr/>
        </p:nvGraphicFramePr>
        <p:xfrm>
          <a:off x="4648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57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2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34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200">
                <a:tc gridSpan="4"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Last 6 Months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Last 6 Months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Last 6 Months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Last 6 Months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Permit Use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Average Cost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# of Permits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Total Value of Permits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Commercial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$43,424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4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$173,696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Industrial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$5,500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$11,000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Residential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$32,375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4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$129,500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t>Neighborhood Summary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t>Lewis Place Individual Permit Breakdown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/>
        </p:nvGraphicFramePr>
        <p:xfrm>
          <a:off x="457200" y="1600200"/>
          <a:ext cx="8229600" cy="4525963"/>
        </p:xfrm>
        <a:graphic>
          <a:graphicData uri="http://schemas.openxmlformats.org/drawingml/2006/table">
            <a:tbl>
              <a:tblPr/>
              <a:tblGrid>
                <a:gridCol w="10062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0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19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358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Neighborhood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Owner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New Use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Cost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address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Lewis Place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MUHAMMAD, RODNEY L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Residential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$55,000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4545 NEWBERRY TER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t>Lewis Place Permit Cost Breakdown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00200"/>
            <a:ext cx="3831336" cy="3410712"/>
          </a:xfrm>
          <a:prstGeom prst="rect">
            <a:avLst/>
          </a:prstGeom>
        </p:spPr>
      </p:pic>
      <p:sp>
        <p:nvSpPr>
          <p:cNvPr id="3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r>
              <a:rPr sz="24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September 2024 Neighborhood Cost Breakdown</a:t>
            </a:r>
          </a:p>
          <a:p>
            <a:pPr lvl="1"/>
            <a:r>
              <a:rPr sz="24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Mean: $5,000</a:t>
            </a:r>
          </a:p>
          <a:p>
            <a:pPr lvl="1"/>
            <a:r>
              <a:rPr sz="24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Median: $5,000</a:t>
            </a:r>
          </a:p>
          <a:p>
            <a:pPr lvl="1"/>
            <a:r>
              <a:rPr sz="24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Range: $5,000 - $5,000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t>Vandeventer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t>Vandeventer: Summary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sz="2800" b="1" i="0" u="sng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1 building permits in September 2024</a:t>
            </a:r>
          </a:p>
          <a:p>
            <a:pPr lvl="1"/>
            <a:r>
              <a:rPr sz="2400" b="0" i="0" u="none" cap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-83.33% change </a:t>
            </a:r>
            <a:r>
              <a:rPr sz="24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compared to September 2023 (6 total building permits)</a:t>
            </a:r>
          </a:p>
          <a:p>
            <a:pPr lvl="1"/>
            <a:r>
              <a:rPr sz="2400" b="1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$5,000</a:t>
            </a:r>
            <a:r>
              <a:rPr sz="24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: Average building permit cost in September 2024</a:t>
            </a:r>
          </a:p>
          <a:p>
            <a:pPr lvl="2"/>
            <a:r>
              <a:rPr sz="2000" b="0" i="0" u="none" cap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-98.71% change</a:t>
            </a:r>
            <a:r>
              <a:rPr sz="20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 compared to September 2023 ($388,067)</a:t>
            </a:r>
          </a:p>
          <a:p>
            <a:r>
              <a:rPr sz="2800" b="1" i="0" u="sng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8 total building permits in 2024</a:t>
            </a:r>
          </a:p>
          <a:p>
            <a:pPr lvl="1"/>
            <a:r>
              <a:rPr sz="2400" b="0" i="0" u="none" cap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-38.46% change </a:t>
            </a:r>
            <a:r>
              <a:rPr sz="24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YTD compared to this time in 2023 (13 total building permits)</a:t>
            </a:r>
          </a:p>
          <a:p>
            <a:pPr lvl="1"/>
            <a:r>
              <a:rPr sz="2400" b="1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$46,035</a:t>
            </a:r>
            <a:r>
              <a:rPr sz="24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: YTD average building permit cost in 2024</a:t>
            </a:r>
          </a:p>
          <a:p>
            <a:pPr lvl="2"/>
            <a:r>
              <a:rPr sz="2000" b="0" i="0" u="none" cap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-74.84% change</a:t>
            </a:r>
            <a:r>
              <a:rPr sz="20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 YTD compared to this time in 2023 ($182,933)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t>Core Neighborhoods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t>Additional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t>Data retreived from https://www.stlouis-mo.gov/data/</a:t>
            </a:r>
          </a:p>
          <a:p>
            <a:r>
              <a:t>Building permits with a cost of $0 were dropped</a:t>
            </a:r>
          </a:p>
          <a:p>
            <a:r>
              <a:t>Building permits that were cancelled were dropped</a:t>
            </a:r>
          </a:p>
          <a:p>
            <a:r>
              <a:t>Infinite change indicates 0 permits in the current or previous time period/comparison month so there was a overall increase or decrease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00200"/>
            <a:ext cx="3831336" cy="3410712"/>
          </a:xfrm>
          <a:prstGeom prst="rect">
            <a:avLst/>
          </a:prstGeom>
        </p:spPr>
      </p:pic>
      <p:sp>
        <p:nvSpPr>
          <p:cNvPr id="3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r>
              <a:rPr sz="24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September 2024 Neighborhood Cost Breakdown</a:t>
            </a:r>
          </a:p>
          <a:p>
            <a:pPr lvl="1"/>
            <a:r>
              <a:rPr sz="24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Mean: $74,000</a:t>
            </a:r>
          </a:p>
          <a:p>
            <a:pPr lvl="1"/>
            <a:r>
              <a:rPr sz="24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Median: $21,000</a:t>
            </a:r>
          </a:p>
          <a:p>
            <a:pPr lvl="1"/>
            <a:r>
              <a:rPr sz="24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Range: $1,000 - $604,569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t>Central West End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t>Central West End: Summary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sz="2800" b="1" i="0" u="sng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17 building permits in September 2024</a:t>
            </a:r>
          </a:p>
          <a:p>
            <a:pPr lvl="1"/>
            <a:r>
              <a:rPr sz="2400" b="0" i="0" u="none" cap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-57.50% change </a:t>
            </a:r>
            <a:r>
              <a:rPr sz="24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compared to September 2023 (40 total building permits)</a:t>
            </a:r>
          </a:p>
          <a:p>
            <a:pPr lvl="1"/>
            <a:r>
              <a:rPr sz="2400" b="1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$74,000</a:t>
            </a:r>
            <a:r>
              <a:rPr sz="24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: Average building permit cost in September 2024</a:t>
            </a:r>
          </a:p>
          <a:p>
            <a:pPr lvl="2"/>
            <a:r>
              <a:rPr sz="2000" b="0" i="0" u="none" cap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-46.05% change</a:t>
            </a:r>
            <a:r>
              <a:rPr sz="20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 compared to September 2023 ($137,169)</a:t>
            </a:r>
          </a:p>
          <a:p>
            <a:r>
              <a:rPr sz="2800" b="1" i="0" u="sng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258 total building permits in 2024</a:t>
            </a:r>
          </a:p>
          <a:p>
            <a:pPr lvl="1"/>
            <a:r>
              <a:rPr sz="2400" b="0" i="0" u="none" cap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-11.34% change </a:t>
            </a:r>
            <a:r>
              <a:rPr sz="24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YTD compared to this time in 2023 (291 total building permits)</a:t>
            </a:r>
          </a:p>
          <a:p>
            <a:pPr lvl="1"/>
            <a:r>
              <a:rPr sz="2400" b="1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$391,077</a:t>
            </a:r>
            <a:r>
              <a:rPr sz="24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: YTD average building permit cost in 2024</a:t>
            </a:r>
          </a:p>
          <a:p>
            <a:pPr lvl="2"/>
            <a:r>
              <a:rPr sz="2000" b="0" i="0" u="none" cap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sym typeface="Arial"/>
              </a:rPr>
              <a:t>61.39% change</a:t>
            </a:r>
            <a:r>
              <a:rPr sz="20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 YTD compared to this time in 2023 ($242,325)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t>Central West End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2"/>
          <p:cNvGraphicFramePr>
            <a:graphicFrameLocks noGrp="1"/>
          </p:cNvGraphicFramePr>
          <p:nvPr/>
        </p:nvGraphicFramePr>
        <p:xfrm>
          <a:off x="457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2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99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200">
                <a:tc gridSpan="4"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September 2024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September 2024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September 2024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September 2024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Permit Use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Average Cost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# of Permits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Total Value of Permits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Commercial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$136,058.62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8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$1,088,469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Industrial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$0.00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Residential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$18,836.67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9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$169,530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" name="Content Placeholder 3"/>
          <p:cNvGraphicFramePr>
            <a:graphicFrameLocks noGrp="1"/>
          </p:cNvGraphicFramePr>
          <p:nvPr/>
        </p:nvGraphicFramePr>
        <p:xfrm>
          <a:off x="4648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99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2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7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200">
                <a:tc gridSpan="4"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Last 6 Months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Last 6 Months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Last 6 Months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Last 6 Months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Permit Use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Average Cost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# of Permits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Total Value of Permits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Commercial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$593,438.6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95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$56,376,671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Industrial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$21,307.0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4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$85,228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Residential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$127,831.7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111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$14,189,315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t>Neighborhood Summary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AMO_UNIQUEIDENTIFIER" val="Empty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1988</Words>
  <Application>Microsoft Office PowerPoint</Application>
  <PresentationFormat>On-screen Show (4:3)</PresentationFormat>
  <Paragraphs>610</Paragraphs>
  <Slides>50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3" baseType="lpstr">
      <vt:lpstr>Arial</vt:lpstr>
      <vt:lpstr>Calibri</vt:lpstr>
      <vt:lpstr>Office Theme</vt:lpstr>
      <vt:lpstr>St. Louis Central Corridor West Building Permits</vt:lpstr>
      <vt:lpstr>St. Louis Neighborhood Spatial Reference</vt:lpstr>
      <vt:lpstr>Neighborhood Summary: Average Building Permit Cost</vt:lpstr>
      <vt:lpstr>Neighborhood Summary</vt:lpstr>
      <vt:lpstr>Core Neighborhoods</vt:lpstr>
      <vt:lpstr>Central West End</vt:lpstr>
      <vt:lpstr>Central West End: Summary Notes</vt:lpstr>
      <vt:lpstr>Central West End</vt:lpstr>
      <vt:lpstr>Neighborhood Summary</vt:lpstr>
      <vt:lpstr>Central West End Permit Cost Breakdown</vt:lpstr>
      <vt:lpstr>Forest Park Southeast</vt:lpstr>
      <vt:lpstr>Forest Park Southeast: Summary Notes</vt:lpstr>
      <vt:lpstr>Forest Park Southeast</vt:lpstr>
      <vt:lpstr>Neighborhood Summary</vt:lpstr>
      <vt:lpstr>Forest Park Southeast Individual Permit Breakdown</vt:lpstr>
      <vt:lpstr>Forest Park Southeast Permit Cost Breakdown</vt:lpstr>
      <vt:lpstr>Expanded Service Area</vt:lpstr>
      <vt:lpstr>Skinker DeBaliviere</vt:lpstr>
      <vt:lpstr>Skinker DeBaliviere: Summary Notes</vt:lpstr>
      <vt:lpstr>Skinker DeBaliviere</vt:lpstr>
      <vt:lpstr>Neighborhood Summary</vt:lpstr>
      <vt:lpstr>Skinker DeBaliviere Individual Permit Breakdown</vt:lpstr>
      <vt:lpstr>Skinker DeBaliviere Permit Cost Breakdown</vt:lpstr>
      <vt:lpstr>DeBaliviere Place</vt:lpstr>
      <vt:lpstr>DeBaliviere Place: Summary Notes</vt:lpstr>
      <vt:lpstr>DeBaliviere Place</vt:lpstr>
      <vt:lpstr>Neighborhood Summary</vt:lpstr>
      <vt:lpstr>DeBaliviere Place Individual Permit Breakdown</vt:lpstr>
      <vt:lpstr>DeBaliviere Place Permit Cost Breakdown</vt:lpstr>
      <vt:lpstr>West End</vt:lpstr>
      <vt:lpstr>West End: Summary Notes</vt:lpstr>
      <vt:lpstr>West End</vt:lpstr>
      <vt:lpstr>Neighborhood Summary</vt:lpstr>
      <vt:lpstr>West End Individual Permit Breakdown</vt:lpstr>
      <vt:lpstr>West End Permit Cost Breakdown</vt:lpstr>
      <vt:lpstr>Academy</vt:lpstr>
      <vt:lpstr>Academy: Summary Notes</vt:lpstr>
      <vt:lpstr>Academy</vt:lpstr>
      <vt:lpstr>Neighborhood Summary</vt:lpstr>
      <vt:lpstr>Academy Individual Permit Breakdown</vt:lpstr>
      <vt:lpstr>Academy Permit Cost Breakdown</vt:lpstr>
      <vt:lpstr>Lewis Place</vt:lpstr>
      <vt:lpstr>Lewis Place: Summary Notes</vt:lpstr>
      <vt:lpstr>Lewis Place</vt:lpstr>
      <vt:lpstr>Neighborhood Summary</vt:lpstr>
      <vt:lpstr>Lewis Place Individual Permit Breakdown</vt:lpstr>
      <vt:lpstr>Lewis Place Permit Cost Breakdown</vt:lpstr>
      <vt:lpstr>Vandeventer</vt:lpstr>
      <vt:lpstr>Vandeventer: Summary Notes</vt:lpstr>
      <vt:lpstr>Additional Notes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>Odoom, Samuel</cp:lastModifiedBy>
  <cp:revision>3</cp:revision>
  <dcterms:created xsi:type="dcterms:W3CDTF">2017-02-13T16:18:36Z</dcterms:created>
  <dcterms:modified xsi:type="dcterms:W3CDTF">2024-10-09T14:41:12Z</dcterms:modified>
  <cp:category/>
</cp:coreProperties>
</file>