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9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notesMasterIdLst>
    <p:notesMasterId r:id="rId21"/>
  </p:notesMasterIdLst>
  <p:sldIdLst>
    <p:sldId id="256" r:id="rId2"/>
    <p:sldId id="291" r:id="rId3"/>
    <p:sldId id="308" r:id="rId4"/>
    <p:sldId id="275" r:id="rId5"/>
    <p:sldId id="297" r:id="rId6"/>
    <p:sldId id="278" r:id="rId7"/>
    <p:sldId id="307" r:id="rId8"/>
    <p:sldId id="258" r:id="rId9"/>
    <p:sldId id="305" r:id="rId10"/>
    <p:sldId id="299" r:id="rId11"/>
    <p:sldId id="300" r:id="rId12"/>
    <p:sldId id="301" r:id="rId13"/>
    <p:sldId id="285" r:id="rId14"/>
    <p:sldId id="265" r:id="rId15"/>
    <p:sldId id="266" r:id="rId16"/>
    <p:sldId id="306" r:id="rId17"/>
    <p:sldId id="302" r:id="rId18"/>
    <p:sldId id="303" r:id="rId19"/>
    <p:sldId id="304" r:id="rId20"/>
  </p:sldIdLst>
  <p:sldSz cx="9144000" cy="6858000" type="screen4x3"/>
  <p:notesSz cx="6858000" cy="9144000"/>
  <p:custDataLst>
    <p:tags r:id="rId2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D050"/>
    <a:srgbClr val="EE5858"/>
    <a:srgbClr val="D96F05"/>
    <a:srgbClr val="C96731"/>
    <a:srgbClr val="9BAFB5"/>
    <a:srgbClr val="C3CFD3"/>
    <a:srgbClr val="6B8891"/>
    <a:srgbClr val="974D25"/>
    <a:srgbClr val="E0A382"/>
    <a:srgbClr val="7FAF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8" autoAdjust="0"/>
    <p:restoredTop sz="94660"/>
  </p:normalViewPr>
  <p:slideViewPr>
    <p:cSldViewPr>
      <p:cViewPr varScale="1">
        <p:scale>
          <a:sx n="106" d="100"/>
          <a:sy n="106" d="100"/>
        </p:scale>
        <p:origin x="181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\\files.wustl.edu\shares\WUMC\Projects\Monthly-Reports\monthly-crime-reports\2025\05-May\5.25_graphs.xlsm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\\files.wustl.edu\shares\WUMC\Projects\Monthly-Reports\monthly-crime-reports\2025\05-May\5.25_graphs.xlsm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\\files.wustl.edu\shares\WUMC\Projects\Monthly-Reports\monthly-crime-reports\2025\05-May\5.25_graphs.xlsm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\\files.wustl.edu\shares\WUMC\Projects\Monthly-Reports\monthly-crime-reports\2025\05-May\5.25_graphs.xlsm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\\files.wustl.edu\shares\WUMC\Projects\Monthly-Reports\monthly-crime-reports\2025\05-May\5.25_graphs.xlsm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\\files.wustl.edu\shares\WUMC\Projects\Monthly-Reports\monthly-crime-reports\2025\05-May\5.25_graphs.xlsm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\\files.wustl.edu\shares\WUMC\Projects\Monthly-Reports\monthly-crime-reports\2025\05-May\5.25_graphs.xlsm" TargetMode="External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\\files.wustl.edu\shares\WUMC\Projects\Monthly-Reports\monthly-crime-reports\2025\05-May\5.25_graphs.xlsm" TargetMode="External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\\files.wustl.edu\shares\WUMC\Projects\Monthly-Reports\monthly-crime-reports\2025\05-May\5.25_graphs.xlsm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MAIN!$B$32</c:f>
              <c:strCache>
                <c:ptCount val="1"/>
                <c:pt idx="0">
                  <c:v>Central West End Crime Rate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numRef>
              <c:f>MAIN!$A$33:$A$44</c:f>
              <c:numCache>
                <c:formatCode>mmm\-yy</c:formatCode>
                <c:ptCount val="12"/>
                <c:pt idx="0">
                  <c:v>45467</c:v>
                </c:pt>
                <c:pt idx="1">
                  <c:v>45497</c:v>
                </c:pt>
                <c:pt idx="2">
                  <c:v>45528</c:v>
                </c:pt>
                <c:pt idx="3">
                  <c:v>45559</c:v>
                </c:pt>
                <c:pt idx="4">
                  <c:v>45589</c:v>
                </c:pt>
                <c:pt idx="5">
                  <c:v>45620</c:v>
                </c:pt>
                <c:pt idx="6">
                  <c:v>45650</c:v>
                </c:pt>
                <c:pt idx="7">
                  <c:v>45681</c:v>
                </c:pt>
                <c:pt idx="8">
                  <c:v>45712</c:v>
                </c:pt>
                <c:pt idx="9">
                  <c:v>45740</c:v>
                </c:pt>
                <c:pt idx="10">
                  <c:v>45771</c:v>
                </c:pt>
                <c:pt idx="11">
                  <c:v>45801</c:v>
                </c:pt>
              </c:numCache>
            </c:numRef>
          </c:cat>
          <c:val>
            <c:numRef>
              <c:f>MAIN!$B$33:$B$44</c:f>
              <c:numCache>
                <c:formatCode>0.0</c:formatCode>
                <c:ptCount val="12"/>
                <c:pt idx="0">
                  <c:v>1223.76</c:v>
                </c:pt>
                <c:pt idx="1">
                  <c:v>1145.77</c:v>
                </c:pt>
                <c:pt idx="2">
                  <c:v>887.82</c:v>
                </c:pt>
                <c:pt idx="3">
                  <c:v>971.80563887222547</c:v>
                </c:pt>
                <c:pt idx="4">
                  <c:v>863.8272345530894</c:v>
                </c:pt>
                <c:pt idx="5">
                  <c:v>1175.764847030594</c:v>
                </c:pt>
                <c:pt idx="6">
                  <c:v>953.80923815236963</c:v>
                </c:pt>
                <c:pt idx="7">
                  <c:v>731.85362927414519</c:v>
                </c:pt>
                <c:pt idx="8">
                  <c:v>773.84523095380916</c:v>
                </c:pt>
                <c:pt idx="9">
                  <c:v>743.8512297540492</c:v>
                </c:pt>
                <c:pt idx="10">
                  <c:v>791.84163167366523</c:v>
                </c:pt>
                <c:pt idx="11">
                  <c:v>1067.7864427114578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68A-4830-8158-687AD48AA868}"/>
            </c:ext>
          </c:extLst>
        </c:ser>
        <c:ser>
          <c:idx val="1"/>
          <c:order val="1"/>
          <c:tx>
            <c:strRef>
              <c:f>MAIN!$C$32</c:f>
              <c:strCache>
                <c:ptCount val="1"/>
                <c:pt idx="0">
                  <c:v>Forest Park Southeast Crime Rate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MAIN!$A$33:$A$44</c:f>
              <c:numCache>
                <c:formatCode>mmm\-yy</c:formatCode>
                <c:ptCount val="12"/>
                <c:pt idx="0">
                  <c:v>45467</c:v>
                </c:pt>
                <c:pt idx="1">
                  <c:v>45497</c:v>
                </c:pt>
                <c:pt idx="2">
                  <c:v>45528</c:v>
                </c:pt>
                <c:pt idx="3">
                  <c:v>45559</c:v>
                </c:pt>
                <c:pt idx="4">
                  <c:v>45589</c:v>
                </c:pt>
                <c:pt idx="5">
                  <c:v>45620</c:v>
                </c:pt>
                <c:pt idx="6">
                  <c:v>45650</c:v>
                </c:pt>
                <c:pt idx="7">
                  <c:v>45681</c:v>
                </c:pt>
                <c:pt idx="8">
                  <c:v>45712</c:v>
                </c:pt>
                <c:pt idx="9">
                  <c:v>45740</c:v>
                </c:pt>
                <c:pt idx="10">
                  <c:v>45771</c:v>
                </c:pt>
                <c:pt idx="11">
                  <c:v>45801</c:v>
                </c:pt>
              </c:numCache>
            </c:numRef>
          </c:cat>
          <c:val>
            <c:numRef>
              <c:f>MAIN!$C$33:$C$44</c:f>
              <c:numCache>
                <c:formatCode>0.0</c:formatCode>
                <c:ptCount val="12"/>
                <c:pt idx="0">
                  <c:v>2342.39</c:v>
                </c:pt>
                <c:pt idx="1">
                  <c:v>3238.87</c:v>
                </c:pt>
                <c:pt idx="2">
                  <c:v>1648.35</c:v>
                </c:pt>
                <c:pt idx="3">
                  <c:v>1243.4933487565067</c:v>
                </c:pt>
                <c:pt idx="4">
                  <c:v>1330.2486986697513</c:v>
                </c:pt>
                <c:pt idx="5">
                  <c:v>1908.6176980913822</c:v>
                </c:pt>
                <c:pt idx="6">
                  <c:v>665.12434933487566</c:v>
                </c:pt>
                <c:pt idx="7">
                  <c:v>809.71659919028343</c:v>
                </c:pt>
                <c:pt idx="8">
                  <c:v>1214.5748987854251</c:v>
                </c:pt>
                <c:pt idx="9">
                  <c:v>1503.7593984962405</c:v>
                </c:pt>
                <c:pt idx="10">
                  <c:v>1445.9224985540775</c:v>
                </c:pt>
                <c:pt idx="11">
                  <c:v>1330.2486986697513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68A-4830-8158-687AD48AA868}"/>
            </c:ext>
          </c:extLst>
        </c:ser>
        <c:ser>
          <c:idx val="2"/>
          <c:order val="2"/>
          <c:tx>
            <c:strRef>
              <c:f>MAIN!$D$32</c:f>
              <c:strCache>
                <c:ptCount val="1"/>
                <c:pt idx="0">
                  <c:v>City Crime Rate</c:v>
                </c:pt>
              </c:strCache>
            </c:strRef>
          </c:tx>
          <c:spPr>
            <a:ln w="44450" cap="rnd">
              <a:solidFill>
                <a:schemeClr val="tx1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MAIN!$A$33:$A$44</c:f>
              <c:numCache>
                <c:formatCode>mmm\-yy</c:formatCode>
                <c:ptCount val="12"/>
                <c:pt idx="0">
                  <c:v>45467</c:v>
                </c:pt>
                <c:pt idx="1">
                  <c:v>45497</c:v>
                </c:pt>
                <c:pt idx="2">
                  <c:v>45528</c:v>
                </c:pt>
                <c:pt idx="3">
                  <c:v>45559</c:v>
                </c:pt>
                <c:pt idx="4">
                  <c:v>45589</c:v>
                </c:pt>
                <c:pt idx="5">
                  <c:v>45620</c:v>
                </c:pt>
                <c:pt idx="6">
                  <c:v>45650</c:v>
                </c:pt>
                <c:pt idx="7">
                  <c:v>45681</c:v>
                </c:pt>
                <c:pt idx="8">
                  <c:v>45712</c:v>
                </c:pt>
                <c:pt idx="9">
                  <c:v>45740</c:v>
                </c:pt>
                <c:pt idx="10">
                  <c:v>45771</c:v>
                </c:pt>
                <c:pt idx="11">
                  <c:v>45801</c:v>
                </c:pt>
              </c:numCache>
            </c:numRef>
          </c:cat>
          <c:val>
            <c:numRef>
              <c:f>MAIN!$D$33:$D$44</c:f>
              <c:numCache>
                <c:formatCode>0.0</c:formatCode>
                <c:ptCount val="12"/>
                <c:pt idx="0">
                  <c:v>1406.98</c:v>
                </c:pt>
                <c:pt idx="1">
                  <c:v>1444.4</c:v>
                </c:pt>
                <c:pt idx="2">
                  <c:v>1361.17</c:v>
                </c:pt>
                <c:pt idx="3">
                  <c:v>1329.0094105007659</c:v>
                </c:pt>
                <c:pt idx="4">
                  <c:v>1283.5816936248666</c:v>
                </c:pt>
                <c:pt idx="5">
                  <c:v>1206.3214160184098</c:v>
                </c:pt>
                <c:pt idx="6">
                  <c:v>1166.1991259309366</c:v>
                </c:pt>
                <c:pt idx="7">
                  <c:v>947.68186008263206</c:v>
                </c:pt>
                <c:pt idx="8">
                  <c:v>905.23844577522232</c:v>
                </c:pt>
                <c:pt idx="9">
                  <c:v>1121.4345874035905</c:v>
                </c:pt>
                <c:pt idx="10">
                  <c:v>1239.8119226203503</c:v>
                </c:pt>
                <c:pt idx="11">
                  <c:v>1313.7563084840408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68A-4830-8158-687AD48AA8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97786824"/>
        <c:axId val="497787808"/>
      </c:lineChart>
      <c:dateAx>
        <c:axId val="49778682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  <a:ea typeface="+mn-ea"/>
                <a:cs typeface="+mn-cs"/>
              </a:defRPr>
            </a:pPr>
            <a:endParaRPr lang="en-US"/>
          </a:p>
        </c:txPr>
        <c:crossAx val="497787808"/>
        <c:crosses val="autoZero"/>
        <c:auto val="1"/>
        <c:lblOffset val="100"/>
        <c:baseTimeUnit val="months"/>
      </c:dateAx>
      <c:valAx>
        <c:axId val="497787808"/>
        <c:scaling>
          <c:orientation val="minMax"/>
          <c:max val="4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Bahnschrift" panose="020B0502040204020203" pitchFamily="34" charset="0"/>
                    <a:ea typeface="+mn-ea"/>
                    <a:cs typeface="+mn-cs"/>
                  </a:defRPr>
                </a:pPr>
                <a:r>
                  <a:rPr lang="en-US"/>
                  <a:t>Crime Rate per 100,000 Residents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ahnschrift" panose="020B0502040204020203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  <a:ea typeface="+mn-ea"/>
                <a:cs typeface="+mn-cs"/>
              </a:defRPr>
            </a:pPr>
            <a:endParaRPr lang="en-US"/>
          </a:p>
        </c:txPr>
        <c:crossAx val="497786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Bahnschrift" panose="020B05020402040202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Bahnschrift" panose="020B0502040204020203" pitchFamily="34" charset="0"/>
        </a:defRPr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'2024CompData'!$C$2</c:f>
              <c:strCache>
                <c:ptCount val="1"/>
                <c:pt idx="0">
                  <c:v>FPSE 2024 Crime Rate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  <a:lumOff val="40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'2024CompData'!$A$3:$A$14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'2024CompData'!$C$3:$C$14</c:f>
              <c:numCache>
                <c:formatCode>0.0</c:formatCode>
                <c:ptCount val="12"/>
                <c:pt idx="0">
                  <c:v>1127.8</c:v>
                </c:pt>
                <c:pt idx="1">
                  <c:v>1677.3</c:v>
                </c:pt>
                <c:pt idx="2">
                  <c:v>1474.8</c:v>
                </c:pt>
                <c:pt idx="3">
                  <c:v>1012.2</c:v>
                </c:pt>
                <c:pt idx="4">
                  <c:v>2862.9</c:v>
                </c:pt>
                <c:pt idx="5">
                  <c:v>2342.39</c:v>
                </c:pt>
                <c:pt idx="6">
                  <c:v>3238.87</c:v>
                </c:pt>
                <c:pt idx="7">
                  <c:v>1648.35</c:v>
                </c:pt>
                <c:pt idx="8">
                  <c:v>1243.4933487565067</c:v>
                </c:pt>
                <c:pt idx="9">
                  <c:v>1330.2486986697513</c:v>
                </c:pt>
                <c:pt idx="10">
                  <c:v>1908.6176980913822</c:v>
                </c:pt>
                <c:pt idx="11">
                  <c:v>665.12434933487566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E37-4D27-8AE9-803D0F8194F2}"/>
            </c:ext>
          </c:extLst>
        </c:ser>
        <c:ser>
          <c:idx val="2"/>
          <c:order val="1"/>
          <c:tx>
            <c:strRef>
              <c:f>'2024CompData'!$D$2</c:f>
              <c:strCache>
                <c:ptCount val="1"/>
                <c:pt idx="0">
                  <c:v>2024 City Crime Rate</c:v>
                </c:pt>
              </c:strCache>
            </c:strRef>
          </c:tx>
          <c:spPr>
            <a:ln w="38100" cap="rnd">
              <a:solidFill>
                <a:schemeClr val="tx1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'2024CompData'!$A$3:$A$14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'2024CompData'!$D$3:$D$14</c:f>
              <c:numCache>
                <c:formatCode>0.0</c:formatCode>
                <c:ptCount val="12"/>
                <c:pt idx="0">
                  <c:v>1167.4000000000001</c:v>
                </c:pt>
                <c:pt idx="1">
                  <c:v>1104.5</c:v>
                </c:pt>
                <c:pt idx="2">
                  <c:v>1182.7</c:v>
                </c:pt>
                <c:pt idx="3">
                  <c:v>1251.4000000000001</c:v>
                </c:pt>
                <c:pt idx="4">
                  <c:v>1475.9</c:v>
                </c:pt>
                <c:pt idx="5">
                  <c:v>1406.98</c:v>
                </c:pt>
                <c:pt idx="6">
                  <c:v>1444.4</c:v>
                </c:pt>
                <c:pt idx="7">
                  <c:v>1361.17</c:v>
                </c:pt>
                <c:pt idx="8">
                  <c:v>1329.0094105007659</c:v>
                </c:pt>
                <c:pt idx="9">
                  <c:v>1283.5816936248666</c:v>
                </c:pt>
                <c:pt idx="10">
                  <c:v>1206.3214160184098</c:v>
                </c:pt>
                <c:pt idx="11">
                  <c:v>1166.1991259309366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E37-4D27-8AE9-803D0F8194F2}"/>
            </c:ext>
          </c:extLst>
        </c:ser>
        <c:ser>
          <c:idx val="4"/>
          <c:order val="2"/>
          <c:tx>
            <c:strRef>
              <c:f>'2024CompData'!$F$2</c:f>
              <c:strCache>
                <c:ptCount val="1"/>
                <c:pt idx="0">
                  <c:v>FPSE 2025 Crime Rate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'2024CompData'!$A$3:$A$14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'2024CompData'!$F$3:$F$14</c:f>
              <c:numCache>
                <c:formatCode>0.0</c:formatCode>
                <c:ptCount val="12"/>
                <c:pt idx="0">
                  <c:v>809.71659919028343</c:v>
                </c:pt>
                <c:pt idx="1">
                  <c:v>1214.5748987854251</c:v>
                </c:pt>
                <c:pt idx="2">
                  <c:v>1503.7593984962405</c:v>
                </c:pt>
                <c:pt idx="3">
                  <c:v>1445.9224985540775</c:v>
                </c:pt>
                <c:pt idx="4">
                  <c:v>1330.2486986697513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E37-4D27-8AE9-803D0F8194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44520848"/>
        <c:axId val="638375768"/>
        <c:extLst/>
      </c:lineChart>
      <c:catAx>
        <c:axId val="4445208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  <a:ea typeface="+mn-ea"/>
                <a:cs typeface="+mn-cs"/>
              </a:defRPr>
            </a:pPr>
            <a:endParaRPr lang="en-US"/>
          </a:p>
        </c:txPr>
        <c:crossAx val="638375768"/>
        <c:crosses val="autoZero"/>
        <c:auto val="1"/>
        <c:lblAlgn val="ctr"/>
        <c:lblOffset val="100"/>
        <c:noMultiLvlLbl val="0"/>
      </c:catAx>
      <c:valAx>
        <c:axId val="638375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Bahnschrift" panose="020B0502040204020203" pitchFamily="34" charset="0"/>
                    <a:ea typeface="+mn-ea"/>
                    <a:cs typeface="+mn-cs"/>
                  </a:defRPr>
                </a:pPr>
                <a:r>
                  <a:rPr lang="en-US"/>
                  <a:t>Crime Rate per 100,000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ahnschrift" panose="020B0502040204020203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  <a:ea typeface="+mn-ea"/>
                <a:cs typeface="+mn-cs"/>
              </a:defRPr>
            </a:pPr>
            <a:endParaRPr lang="en-US"/>
          </a:p>
        </c:txPr>
        <c:crossAx val="444520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Bahnschrift" panose="020B05020402040202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Bahnschrift" panose="020B0502040204020203" pitchFamily="34" charset="0"/>
        </a:defRPr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FPSE!$B$1</c:f>
              <c:strCache>
                <c:ptCount val="1"/>
                <c:pt idx="0">
                  <c:v>Crimes Against Persons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FPSE!$A$2:$A$8</c:f>
              <c:strCache>
                <c:ptCount val="7"/>
                <c:pt idx="0">
                  <c:v>Sun</c:v>
                </c:pt>
                <c:pt idx="1">
                  <c:v>Mon</c:v>
                </c:pt>
                <c:pt idx="2">
                  <c:v>Tue</c:v>
                </c:pt>
                <c:pt idx="3">
                  <c:v>Wed</c:v>
                </c:pt>
                <c:pt idx="4">
                  <c:v>Thu</c:v>
                </c:pt>
                <c:pt idx="5">
                  <c:v>Fri</c:v>
                </c:pt>
                <c:pt idx="6">
                  <c:v>Sat</c:v>
                </c:pt>
              </c:strCache>
            </c:strRef>
          </c:cat>
          <c:val>
            <c:numRef>
              <c:f>FPSE!$B$2:$B$8</c:f>
              <c:numCache>
                <c:formatCode>General</c:formatCode>
                <c:ptCount val="7"/>
                <c:pt idx="0">
                  <c:v>1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F1-4CAF-97BD-3B90D0329E43}"/>
            </c:ext>
          </c:extLst>
        </c:ser>
        <c:ser>
          <c:idx val="1"/>
          <c:order val="1"/>
          <c:tx>
            <c:strRef>
              <c:f>FPSE!$C$1</c:f>
              <c:strCache>
                <c:ptCount val="1"/>
                <c:pt idx="0">
                  <c:v>Property Crimes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FPSE!$A$2:$A$8</c:f>
              <c:strCache>
                <c:ptCount val="7"/>
                <c:pt idx="0">
                  <c:v>Sun</c:v>
                </c:pt>
                <c:pt idx="1">
                  <c:v>Mon</c:v>
                </c:pt>
                <c:pt idx="2">
                  <c:v>Tue</c:v>
                </c:pt>
                <c:pt idx="3">
                  <c:v>Wed</c:v>
                </c:pt>
                <c:pt idx="4">
                  <c:v>Thu</c:v>
                </c:pt>
                <c:pt idx="5">
                  <c:v>Fri</c:v>
                </c:pt>
                <c:pt idx="6">
                  <c:v>Sat</c:v>
                </c:pt>
              </c:strCache>
            </c:strRef>
          </c:cat>
          <c:val>
            <c:numRef>
              <c:f>FPSE!$C$2:$C$8</c:f>
              <c:numCache>
                <c:formatCode>General</c:formatCode>
                <c:ptCount val="7"/>
                <c:pt idx="0">
                  <c:v>14</c:v>
                </c:pt>
                <c:pt idx="1">
                  <c:v>4</c:v>
                </c:pt>
                <c:pt idx="2">
                  <c:v>1</c:v>
                </c:pt>
                <c:pt idx="3">
                  <c:v>6</c:v>
                </c:pt>
                <c:pt idx="4">
                  <c:v>8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6F1-4CAF-97BD-3B90D0329E43}"/>
            </c:ext>
          </c:extLst>
        </c:ser>
        <c:ser>
          <c:idx val="2"/>
          <c:order val="2"/>
          <c:tx>
            <c:strRef>
              <c:f>FPSE!$D$1</c:f>
              <c:strCache>
                <c:ptCount val="1"/>
                <c:pt idx="0">
                  <c:v>Societal Crimes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FPSE!$A$2:$A$8</c:f>
              <c:strCache>
                <c:ptCount val="7"/>
                <c:pt idx="0">
                  <c:v>Sun</c:v>
                </c:pt>
                <c:pt idx="1">
                  <c:v>Mon</c:v>
                </c:pt>
                <c:pt idx="2">
                  <c:v>Tue</c:v>
                </c:pt>
                <c:pt idx="3">
                  <c:v>Wed</c:v>
                </c:pt>
                <c:pt idx="4">
                  <c:v>Thu</c:v>
                </c:pt>
                <c:pt idx="5">
                  <c:v>Fri</c:v>
                </c:pt>
                <c:pt idx="6">
                  <c:v>Sat</c:v>
                </c:pt>
              </c:strCache>
            </c:strRef>
          </c:cat>
          <c:val>
            <c:numRef>
              <c:f>FPSE!$D$2:$D$8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3</c:v>
                </c:pt>
                <c:pt idx="4">
                  <c:v>2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6F1-4CAF-97BD-3B90D0329E43}"/>
            </c:ext>
          </c:extLst>
        </c:ser>
        <c:ser>
          <c:idx val="3"/>
          <c:order val="3"/>
          <c:tx>
            <c:strRef>
              <c:f>FPSE!$E$1</c:f>
              <c:strCache>
                <c:ptCount val="1"/>
                <c:pt idx="0">
                  <c:v>Unspecified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FPSE!$A$2:$A$8</c:f>
              <c:strCache>
                <c:ptCount val="7"/>
                <c:pt idx="0">
                  <c:v>Sun</c:v>
                </c:pt>
                <c:pt idx="1">
                  <c:v>Mon</c:v>
                </c:pt>
                <c:pt idx="2">
                  <c:v>Tue</c:v>
                </c:pt>
                <c:pt idx="3">
                  <c:v>Wed</c:v>
                </c:pt>
                <c:pt idx="4">
                  <c:v>Thu</c:v>
                </c:pt>
                <c:pt idx="5">
                  <c:v>Fri</c:v>
                </c:pt>
                <c:pt idx="6">
                  <c:v>Sat</c:v>
                </c:pt>
              </c:strCache>
            </c:strRef>
          </c:cat>
          <c:val>
            <c:numRef>
              <c:f>FPSE!$E$2:$E$8</c:f>
              <c:numCache>
                <c:formatCode>General</c:formatCode>
                <c:ptCount val="7"/>
                <c:pt idx="0">
                  <c:v>2</c:v>
                </c:pt>
                <c:pt idx="1">
                  <c:v>1</c:v>
                </c:pt>
                <c:pt idx="2">
                  <c:v>0</c:v>
                </c:pt>
                <c:pt idx="3">
                  <c:v>2</c:v>
                </c:pt>
                <c:pt idx="4">
                  <c:v>1</c:v>
                </c:pt>
                <c:pt idx="5">
                  <c:v>0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6F1-4CAF-97BD-3B90D0329E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39319984"/>
        <c:axId val="639320312"/>
      </c:barChart>
      <c:catAx>
        <c:axId val="639319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  <a:ea typeface="+mn-ea"/>
                <a:cs typeface="+mn-cs"/>
              </a:defRPr>
            </a:pPr>
            <a:endParaRPr lang="en-US"/>
          </a:p>
        </c:txPr>
        <c:crossAx val="639320312"/>
        <c:crosses val="autoZero"/>
        <c:auto val="1"/>
        <c:lblAlgn val="ctr"/>
        <c:lblOffset val="100"/>
        <c:noMultiLvlLbl val="0"/>
      </c:catAx>
      <c:valAx>
        <c:axId val="639320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Bahnschrift" panose="020B0502040204020203" pitchFamily="34" charset="0"/>
                    <a:ea typeface="+mn-ea"/>
                    <a:cs typeface="+mn-cs"/>
                  </a:defRPr>
                </a:pPr>
                <a:r>
                  <a:rPr lang="en-US"/>
                  <a:t>Number of Crimes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  <a:ea typeface="+mn-ea"/>
                <a:cs typeface="+mn-cs"/>
              </a:defRPr>
            </a:pPr>
            <a:endParaRPr lang="en-US"/>
          </a:p>
        </c:txPr>
        <c:crossAx val="639319984"/>
        <c:crosses val="autoZero"/>
        <c:crossBetween val="between"/>
      </c:valAx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Bahnschrift" panose="020B05020402040202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200">
          <a:latin typeface="Bahnschrift" panose="020B0502040204020203" pitchFamily="34" charset="0"/>
        </a:defRPr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857633420822396"/>
          <c:y val="0.10030061963903997"/>
          <c:w val="0.64618066491688542"/>
          <c:h val="0.79939876072192007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9F7F-419B-B825-2DDC2804F8C3}"/>
              </c:ext>
            </c:extLst>
          </c:dPt>
          <c:dPt>
            <c:idx val="1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9F7F-419B-B825-2DDC2804F8C3}"/>
              </c:ext>
            </c:extLst>
          </c:dPt>
          <c:dPt>
            <c:idx val="2"/>
            <c:bubble3D val="0"/>
            <c:spPr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9F7F-419B-B825-2DDC2804F8C3}"/>
              </c:ext>
            </c:extLst>
          </c:dPt>
          <c:dPt>
            <c:idx val="3"/>
            <c:bubble3D val="0"/>
            <c:spPr>
              <a:solidFill>
                <a:schemeClr val="bg2">
                  <a:lumMod val="9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9F7F-419B-B825-2DDC2804F8C3}"/>
              </c:ext>
            </c:extLst>
          </c:dPt>
          <c:dPt>
            <c:idx val="4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9F7F-419B-B825-2DDC2804F8C3}"/>
              </c:ext>
            </c:extLst>
          </c:dPt>
          <c:dPt>
            <c:idx val="5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9F7F-419B-B825-2DDC2804F8C3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en-US" sz="1400" b="0" i="0" u="none" strike="noStrike" kern="1200" spc="0" baseline="0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latin typeface="Bahnschrift" panose="020B0502040204020203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9F7F-419B-B825-2DDC2804F8C3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en-US" sz="1400" b="0" i="0" u="none" strike="noStrike" kern="1200" spc="0" baseline="0">
                      <a:solidFill>
                        <a:schemeClr val="accent2">
                          <a:lumMod val="75000"/>
                        </a:schemeClr>
                      </a:solidFill>
                      <a:latin typeface="Bahnschrift" panose="020B0502040204020203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9F7F-419B-B825-2DDC2804F8C3}"/>
                </c:ext>
              </c:extLst>
            </c:dLbl>
            <c:dLbl>
              <c:idx val="2"/>
              <c:layout>
                <c:manualLayout>
                  <c:x val="-4.4769527588641733E-17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en-US" sz="1400" b="0" i="0" u="none" strike="noStrike" kern="1200" spc="0" baseline="0">
                      <a:solidFill>
                        <a:schemeClr val="accent2">
                          <a:lumMod val="50000"/>
                        </a:schemeClr>
                      </a:solidFill>
                      <a:latin typeface="Bahnschrift" panose="020B0502040204020203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F7F-419B-B825-2DDC2804F8C3}"/>
                </c:ext>
              </c:extLst>
            </c:dLbl>
            <c:dLbl>
              <c:idx val="3"/>
              <c:layout>
                <c:manualLayout>
                  <c:x val="0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en-US" sz="1400" b="0" i="0" u="none" strike="noStrike" kern="1200" spc="0" baseline="0">
                      <a:solidFill>
                        <a:schemeClr val="bg2">
                          <a:lumMod val="90000"/>
                        </a:schemeClr>
                      </a:solidFill>
                      <a:latin typeface="Bahnschrift" panose="020B0502040204020203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F7F-419B-B825-2DDC2804F8C3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en-US" sz="1400" b="0" i="0" u="none" strike="noStrike" kern="1200" spc="0" baseline="0">
                      <a:solidFill>
                        <a:schemeClr val="bg2">
                          <a:lumMod val="75000"/>
                        </a:schemeClr>
                      </a:solidFill>
                      <a:latin typeface="Bahnschrift" panose="020B0502040204020203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9F7F-419B-B825-2DDC2804F8C3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en-US" sz="1400" b="0" i="0" u="none" strike="noStrike" kern="1200" spc="0" baseline="0">
                      <a:solidFill>
                        <a:schemeClr val="bg2">
                          <a:lumMod val="50000"/>
                        </a:schemeClr>
                      </a:solidFill>
                      <a:latin typeface="Bahnschrift" panose="020B0502040204020203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9F7F-419B-B825-2DDC2804F8C3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FPSE!$A$11:$A$16</c:f>
              <c:strCache>
                <c:ptCount val="6"/>
                <c:pt idx="0">
                  <c:v>8AM-12PM</c:v>
                </c:pt>
                <c:pt idx="1">
                  <c:v>12PM-4PM</c:v>
                </c:pt>
                <c:pt idx="2">
                  <c:v>4PM-8PM</c:v>
                </c:pt>
                <c:pt idx="3">
                  <c:v>8PM-12AM</c:v>
                </c:pt>
                <c:pt idx="4">
                  <c:v>12AM-4AM</c:v>
                </c:pt>
                <c:pt idx="5">
                  <c:v>4AM-8AM</c:v>
                </c:pt>
              </c:strCache>
            </c:strRef>
          </c:cat>
          <c:val>
            <c:numRef>
              <c:f>FPSE!$B$11:$B$16</c:f>
              <c:numCache>
                <c:formatCode>General</c:formatCode>
                <c:ptCount val="6"/>
                <c:pt idx="0">
                  <c:v>2</c:v>
                </c:pt>
                <c:pt idx="1">
                  <c:v>10</c:v>
                </c:pt>
                <c:pt idx="2">
                  <c:v>8</c:v>
                </c:pt>
                <c:pt idx="3">
                  <c:v>12</c:v>
                </c:pt>
                <c:pt idx="4">
                  <c:v>15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F7F-419B-B825-2DDC2804F8C3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 algn="ctr">
        <a:defRPr lang="en-US" sz="1400" b="0" i="0" u="none" strike="noStrike" kern="1200" baseline="0">
          <a:solidFill>
            <a:schemeClr val="tx1"/>
          </a:solidFill>
          <a:latin typeface="Bahnschrift" panose="020B0502040204020203" pitchFamily="34" charset="0"/>
          <a:ea typeface="+mn-ea"/>
          <a:cs typeface="+mn-cs"/>
        </a:defRPr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FPSE!$A$24:$A$54</c:f>
              <c:numCache>
                <c:formatCode>General</c:formatCode>
                <c:ptCount val="3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</c:numCache>
            </c:numRef>
          </c:cat>
          <c:val>
            <c:numRef>
              <c:f>FPSE!$B$24:$B$54</c:f>
              <c:numCache>
                <c:formatCode>General</c:formatCode>
                <c:ptCount val="31"/>
                <c:pt idx="0">
                  <c:v>2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  <c:pt idx="6">
                  <c:v>7</c:v>
                </c:pt>
                <c:pt idx="7">
                  <c:v>1</c:v>
                </c:pt>
                <c:pt idx="8">
                  <c:v>0</c:v>
                </c:pt>
                <c:pt idx="9">
                  <c:v>1</c:v>
                </c:pt>
                <c:pt idx="10">
                  <c:v>2</c:v>
                </c:pt>
                <c:pt idx="11">
                  <c:v>0</c:v>
                </c:pt>
                <c:pt idx="12">
                  <c:v>0</c:v>
                </c:pt>
                <c:pt idx="13">
                  <c:v>3</c:v>
                </c:pt>
                <c:pt idx="14">
                  <c:v>8</c:v>
                </c:pt>
                <c:pt idx="15">
                  <c:v>0</c:v>
                </c:pt>
                <c:pt idx="16">
                  <c:v>1</c:v>
                </c:pt>
                <c:pt idx="17">
                  <c:v>2</c:v>
                </c:pt>
                <c:pt idx="18">
                  <c:v>0</c:v>
                </c:pt>
                <c:pt idx="19">
                  <c:v>0</c:v>
                </c:pt>
                <c:pt idx="20">
                  <c:v>1</c:v>
                </c:pt>
                <c:pt idx="21">
                  <c:v>0</c:v>
                </c:pt>
                <c:pt idx="22">
                  <c:v>1</c:v>
                </c:pt>
                <c:pt idx="23">
                  <c:v>0</c:v>
                </c:pt>
                <c:pt idx="24">
                  <c:v>12</c:v>
                </c:pt>
                <c:pt idx="25">
                  <c:v>5</c:v>
                </c:pt>
                <c:pt idx="26">
                  <c:v>2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D14-430F-8275-2B87B10BF9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90295736"/>
        <c:axId val="590298360"/>
      </c:lineChart>
      <c:catAx>
        <c:axId val="59029573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Bahnschrift" panose="020B0502040204020203" pitchFamily="34" charset="0"/>
                    <a:ea typeface="+mn-ea"/>
                    <a:cs typeface="+mn-cs"/>
                  </a:defRPr>
                </a:pPr>
                <a:r>
                  <a:rPr lang="en-US"/>
                  <a:t>Day of the Month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ahnschrift" panose="020B0502040204020203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  <a:ea typeface="+mn-ea"/>
                <a:cs typeface="+mn-cs"/>
              </a:defRPr>
            </a:pPr>
            <a:endParaRPr lang="en-US"/>
          </a:p>
        </c:txPr>
        <c:crossAx val="590298360"/>
        <c:crosses val="autoZero"/>
        <c:auto val="1"/>
        <c:lblAlgn val="ctr"/>
        <c:lblOffset val="100"/>
        <c:noMultiLvlLbl val="0"/>
      </c:catAx>
      <c:valAx>
        <c:axId val="590298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Bahnschrift" panose="020B0502040204020203" pitchFamily="34" charset="0"/>
                    <a:ea typeface="+mn-ea"/>
                    <a:cs typeface="+mn-cs"/>
                  </a:defRPr>
                </a:pPr>
                <a:r>
                  <a:rPr lang="en-US"/>
                  <a:t>Number</a:t>
                </a:r>
                <a:r>
                  <a:rPr lang="en-US" baseline="0"/>
                  <a:t> of Crimes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ahnschrift" panose="020B0502040204020203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  <a:ea typeface="+mn-ea"/>
                <a:cs typeface="+mn-cs"/>
              </a:defRPr>
            </a:pPr>
            <a:endParaRPr lang="en-US"/>
          </a:p>
        </c:txPr>
        <c:crossAx val="590295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Bahnschrift" panose="020B0502040204020203" pitchFamily="34" charset="0"/>
        </a:defRPr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'2024CompData'!$B$2</c:f>
              <c:strCache>
                <c:ptCount val="1"/>
                <c:pt idx="0">
                  <c:v>CWE 2024 Crime Rate</c:v>
                </c:pt>
              </c:strCache>
              <c:extLst xmlns:c15="http://schemas.microsoft.com/office/drawing/2012/chart"/>
            </c:strRef>
          </c:tx>
          <c:spPr>
            <a:ln w="28575" cap="rnd">
              <a:solidFill>
                <a:schemeClr val="accent1">
                  <a:lumMod val="60000"/>
                  <a:lumOff val="40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'2024CompData'!$A$3:$A$14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  <c:extLst xmlns:c15="http://schemas.microsoft.com/office/drawing/2012/chart"/>
            </c:strRef>
          </c:cat>
          <c:val>
            <c:numRef>
              <c:f>'2024CompData'!$B$3:$B$14</c:f>
              <c:numCache>
                <c:formatCode>0.0</c:formatCode>
                <c:ptCount val="12"/>
                <c:pt idx="0">
                  <c:v>887.8</c:v>
                </c:pt>
                <c:pt idx="1">
                  <c:v>1115.8</c:v>
                </c:pt>
                <c:pt idx="2">
                  <c:v>767.8</c:v>
                </c:pt>
                <c:pt idx="3">
                  <c:v>1019.8</c:v>
                </c:pt>
                <c:pt idx="4">
                  <c:v>893.8</c:v>
                </c:pt>
                <c:pt idx="5">
                  <c:v>1223.76</c:v>
                </c:pt>
                <c:pt idx="6">
                  <c:v>1145.7</c:v>
                </c:pt>
                <c:pt idx="7">
                  <c:v>887.8</c:v>
                </c:pt>
                <c:pt idx="8">
                  <c:v>971.80563887222547</c:v>
                </c:pt>
                <c:pt idx="9">
                  <c:v>863.8272345530894</c:v>
                </c:pt>
                <c:pt idx="10">
                  <c:v>1175.764847030594</c:v>
                </c:pt>
                <c:pt idx="11">
                  <c:v>953.80923815236963</c:v>
                </c:pt>
              </c:numCache>
              <c:extLst xmlns:c15="http://schemas.microsoft.com/office/drawing/2012/chart"/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0-C72A-4AD6-BE88-75A99F70228F}"/>
            </c:ext>
          </c:extLst>
        </c:ser>
        <c:ser>
          <c:idx val="2"/>
          <c:order val="1"/>
          <c:tx>
            <c:strRef>
              <c:f>'2024CompData'!$D$2</c:f>
              <c:strCache>
                <c:ptCount val="1"/>
                <c:pt idx="0">
                  <c:v>2024 City Crime Rate</c:v>
                </c:pt>
              </c:strCache>
            </c:strRef>
          </c:tx>
          <c:spPr>
            <a:ln w="38100" cap="rnd">
              <a:solidFill>
                <a:schemeClr val="tx1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'2024CompData'!$A$3:$A$14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'2024CompData'!$D$3:$D$14</c:f>
              <c:numCache>
                <c:formatCode>0.0</c:formatCode>
                <c:ptCount val="12"/>
                <c:pt idx="0">
                  <c:v>1167.4000000000001</c:v>
                </c:pt>
                <c:pt idx="1">
                  <c:v>1104.5</c:v>
                </c:pt>
                <c:pt idx="2">
                  <c:v>1182.7</c:v>
                </c:pt>
                <c:pt idx="3">
                  <c:v>1251.4000000000001</c:v>
                </c:pt>
                <c:pt idx="4">
                  <c:v>1475.9</c:v>
                </c:pt>
                <c:pt idx="5">
                  <c:v>1406.98</c:v>
                </c:pt>
                <c:pt idx="6">
                  <c:v>1444.4</c:v>
                </c:pt>
                <c:pt idx="7">
                  <c:v>1361.17</c:v>
                </c:pt>
                <c:pt idx="8">
                  <c:v>1329.0094105007659</c:v>
                </c:pt>
                <c:pt idx="9">
                  <c:v>1283.5816936248666</c:v>
                </c:pt>
                <c:pt idx="10">
                  <c:v>1206.3214160184098</c:v>
                </c:pt>
                <c:pt idx="11">
                  <c:v>1166.1991259309366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72A-4AD6-BE88-75A99F70228F}"/>
            </c:ext>
          </c:extLst>
        </c:ser>
        <c:ser>
          <c:idx val="3"/>
          <c:order val="2"/>
          <c:tx>
            <c:strRef>
              <c:f>'2024CompData'!$E$2</c:f>
              <c:strCache>
                <c:ptCount val="1"/>
                <c:pt idx="0">
                  <c:v>CWE 2025 Crime Rate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strRef>
              <c:f>'2024CompData'!$A$3:$A$14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'2024CompData'!$E$3:$E$14</c:f>
              <c:numCache>
                <c:formatCode>0.0</c:formatCode>
                <c:ptCount val="12"/>
                <c:pt idx="0">
                  <c:v>731.85362927414519</c:v>
                </c:pt>
                <c:pt idx="1">
                  <c:v>773.84523095380916</c:v>
                </c:pt>
                <c:pt idx="2">
                  <c:v>743.8512297540492</c:v>
                </c:pt>
                <c:pt idx="3">
                  <c:v>791.84163167366523</c:v>
                </c:pt>
                <c:pt idx="4">
                  <c:v>1067.7864427114578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72A-4AD6-BE88-75A99F7022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44520848"/>
        <c:axId val="638375768"/>
        <c:extLst/>
      </c:lineChart>
      <c:catAx>
        <c:axId val="4445208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  <a:ea typeface="+mn-ea"/>
                <a:cs typeface="+mn-cs"/>
              </a:defRPr>
            </a:pPr>
            <a:endParaRPr lang="en-US"/>
          </a:p>
        </c:txPr>
        <c:crossAx val="638375768"/>
        <c:crosses val="autoZero"/>
        <c:auto val="1"/>
        <c:lblAlgn val="ctr"/>
        <c:lblOffset val="100"/>
        <c:noMultiLvlLbl val="0"/>
      </c:catAx>
      <c:valAx>
        <c:axId val="638375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Bahnschrift" panose="020B0502040204020203" pitchFamily="34" charset="0"/>
                    <a:ea typeface="+mn-ea"/>
                    <a:cs typeface="+mn-cs"/>
                  </a:defRPr>
                </a:pPr>
                <a:r>
                  <a:rPr lang="en-US"/>
                  <a:t>Crime Rate per 100,000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ahnschrift" panose="020B0502040204020203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  <a:ea typeface="+mn-ea"/>
                <a:cs typeface="+mn-cs"/>
              </a:defRPr>
            </a:pPr>
            <a:endParaRPr lang="en-US"/>
          </a:p>
        </c:txPr>
        <c:crossAx val="444520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Bahnschrift" panose="020B05020402040202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Bahnschrift" panose="020B0502040204020203" pitchFamily="34" charset="0"/>
        </a:defRPr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CWE!$B$1</c:f>
              <c:strCache>
                <c:ptCount val="1"/>
                <c:pt idx="0">
                  <c:v>Crimes Against Persons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CWE!$A$2:$A$8</c:f>
              <c:strCache>
                <c:ptCount val="7"/>
                <c:pt idx="0">
                  <c:v>Sun</c:v>
                </c:pt>
                <c:pt idx="1">
                  <c:v>Mon</c:v>
                </c:pt>
                <c:pt idx="2">
                  <c:v>Tue</c:v>
                </c:pt>
                <c:pt idx="3">
                  <c:v>Wed</c:v>
                </c:pt>
                <c:pt idx="4">
                  <c:v>Thu</c:v>
                </c:pt>
                <c:pt idx="5">
                  <c:v>Fri</c:v>
                </c:pt>
                <c:pt idx="6">
                  <c:v>Sat</c:v>
                </c:pt>
              </c:strCache>
            </c:strRef>
          </c:cat>
          <c:val>
            <c:numRef>
              <c:f>CWE!$B$2:$B$8</c:f>
              <c:numCache>
                <c:formatCode>General</c:formatCode>
                <c:ptCount val="7"/>
                <c:pt idx="0">
                  <c:v>5</c:v>
                </c:pt>
                <c:pt idx="1">
                  <c:v>2</c:v>
                </c:pt>
                <c:pt idx="2">
                  <c:v>2</c:v>
                </c:pt>
                <c:pt idx="3">
                  <c:v>1</c:v>
                </c:pt>
                <c:pt idx="4">
                  <c:v>4</c:v>
                </c:pt>
                <c:pt idx="5">
                  <c:v>1</c:v>
                </c:pt>
                <c:pt idx="6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74-4B47-BA2A-8939CAC3A85B}"/>
            </c:ext>
          </c:extLst>
        </c:ser>
        <c:ser>
          <c:idx val="1"/>
          <c:order val="1"/>
          <c:tx>
            <c:strRef>
              <c:f>CWE!$C$1</c:f>
              <c:strCache>
                <c:ptCount val="1"/>
                <c:pt idx="0">
                  <c:v>Property Crimes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CWE!$A$2:$A$8</c:f>
              <c:strCache>
                <c:ptCount val="7"/>
                <c:pt idx="0">
                  <c:v>Sun</c:v>
                </c:pt>
                <c:pt idx="1">
                  <c:v>Mon</c:v>
                </c:pt>
                <c:pt idx="2">
                  <c:v>Tue</c:v>
                </c:pt>
                <c:pt idx="3">
                  <c:v>Wed</c:v>
                </c:pt>
                <c:pt idx="4">
                  <c:v>Thu</c:v>
                </c:pt>
                <c:pt idx="5">
                  <c:v>Fri</c:v>
                </c:pt>
                <c:pt idx="6">
                  <c:v>Sat</c:v>
                </c:pt>
              </c:strCache>
            </c:strRef>
          </c:cat>
          <c:val>
            <c:numRef>
              <c:f>CWE!$C$2:$C$8</c:f>
              <c:numCache>
                <c:formatCode>General</c:formatCode>
                <c:ptCount val="7"/>
                <c:pt idx="0">
                  <c:v>13</c:v>
                </c:pt>
                <c:pt idx="1">
                  <c:v>17</c:v>
                </c:pt>
                <c:pt idx="2">
                  <c:v>9</c:v>
                </c:pt>
                <c:pt idx="3">
                  <c:v>15</c:v>
                </c:pt>
                <c:pt idx="4">
                  <c:v>15</c:v>
                </c:pt>
                <c:pt idx="5">
                  <c:v>14</c:v>
                </c:pt>
                <c:pt idx="6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974-4B47-BA2A-8939CAC3A85B}"/>
            </c:ext>
          </c:extLst>
        </c:ser>
        <c:ser>
          <c:idx val="2"/>
          <c:order val="2"/>
          <c:tx>
            <c:strRef>
              <c:f>CWE!$D$1</c:f>
              <c:strCache>
                <c:ptCount val="1"/>
                <c:pt idx="0">
                  <c:v>Societal Crimes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CWE!$A$2:$A$8</c:f>
              <c:strCache>
                <c:ptCount val="7"/>
                <c:pt idx="0">
                  <c:v>Sun</c:v>
                </c:pt>
                <c:pt idx="1">
                  <c:v>Mon</c:v>
                </c:pt>
                <c:pt idx="2">
                  <c:v>Tue</c:v>
                </c:pt>
                <c:pt idx="3">
                  <c:v>Wed</c:v>
                </c:pt>
                <c:pt idx="4">
                  <c:v>Thu</c:v>
                </c:pt>
                <c:pt idx="5">
                  <c:v>Fri</c:v>
                </c:pt>
                <c:pt idx="6">
                  <c:v>Sat</c:v>
                </c:pt>
              </c:strCache>
            </c:strRef>
          </c:cat>
          <c:val>
            <c:numRef>
              <c:f>CWE!$D$2:$D$8</c:f>
              <c:numCache>
                <c:formatCode>General</c:formatCode>
                <c:ptCount val="7"/>
                <c:pt idx="0">
                  <c:v>4</c:v>
                </c:pt>
                <c:pt idx="1">
                  <c:v>5</c:v>
                </c:pt>
                <c:pt idx="2">
                  <c:v>3</c:v>
                </c:pt>
                <c:pt idx="3">
                  <c:v>6</c:v>
                </c:pt>
                <c:pt idx="4">
                  <c:v>3</c:v>
                </c:pt>
                <c:pt idx="5">
                  <c:v>1</c:v>
                </c:pt>
                <c:pt idx="6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974-4B47-BA2A-8939CAC3A85B}"/>
            </c:ext>
          </c:extLst>
        </c:ser>
        <c:ser>
          <c:idx val="3"/>
          <c:order val="3"/>
          <c:tx>
            <c:strRef>
              <c:f>CWE!$E$1</c:f>
              <c:strCache>
                <c:ptCount val="1"/>
                <c:pt idx="0">
                  <c:v>Unspecified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CWE!$A$2:$A$8</c:f>
              <c:strCache>
                <c:ptCount val="7"/>
                <c:pt idx="0">
                  <c:v>Sun</c:v>
                </c:pt>
                <c:pt idx="1">
                  <c:v>Mon</c:v>
                </c:pt>
                <c:pt idx="2">
                  <c:v>Tue</c:v>
                </c:pt>
                <c:pt idx="3">
                  <c:v>Wed</c:v>
                </c:pt>
                <c:pt idx="4">
                  <c:v>Thu</c:v>
                </c:pt>
                <c:pt idx="5">
                  <c:v>Fri</c:v>
                </c:pt>
                <c:pt idx="6">
                  <c:v>Sat</c:v>
                </c:pt>
              </c:strCache>
            </c:strRef>
          </c:cat>
          <c:val>
            <c:numRef>
              <c:f>CWE!$E$2:$E$8</c:f>
              <c:numCache>
                <c:formatCode>General</c:formatCode>
                <c:ptCount val="7"/>
                <c:pt idx="0">
                  <c:v>3</c:v>
                </c:pt>
                <c:pt idx="1">
                  <c:v>5</c:v>
                </c:pt>
                <c:pt idx="2">
                  <c:v>1</c:v>
                </c:pt>
                <c:pt idx="3">
                  <c:v>3</c:v>
                </c:pt>
                <c:pt idx="4">
                  <c:v>3</c:v>
                </c:pt>
                <c:pt idx="5">
                  <c:v>8</c:v>
                </c:pt>
                <c:pt idx="6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974-4B47-BA2A-8939CAC3A8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39319984"/>
        <c:axId val="639320312"/>
      </c:barChart>
      <c:catAx>
        <c:axId val="639319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  <a:ea typeface="+mn-ea"/>
                <a:cs typeface="+mn-cs"/>
              </a:defRPr>
            </a:pPr>
            <a:endParaRPr lang="en-US"/>
          </a:p>
        </c:txPr>
        <c:crossAx val="639320312"/>
        <c:crosses val="autoZero"/>
        <c:auto val="1"/>
        <c:lblAlgn val="ctr"/>
        <c:lblOffset val="100"/>
        <c:noMultiLvlLbl val="0"/>
      </c:catAx>
      <c:valAx>
        <c:axId val="639320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Bahnschrift" panose="020B0502040204020203" pitchFamily="34" charset="0"/>
                    <a:ea typeface="+mn-ea"/>
                    <a:cs typeface="+mn-cs"/>
                  </a:defRPr>
                </a:pPr>
                <a:r>
                  <a:rPr lang="en-US"/>
                  <a:t>Number of Crimes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  <a:ea typeface="+mn-ea"/>
                <a:cs typeface="+mn-cs"/>
              </a:defRPr>
            </a:pPr>
            <a:endParaRPr lang="en-US"/>
          </a:p>
        </c:txPr>
        <c:crossAx val="639319984"/>
        <c:crosses val="autoZero"/>
        <c:crossBetween val="between"/>
      </c:valAx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Bahnschrift" panose="020B05020402040202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200">
          <a:latin typeface="Bahnschrift" panose="020B0502040204020203" pitchFamily="34" charset="0"/>
        </a:defRPr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857633420822396"/>
          <c:y val="0.10030061963903997"/>
          <c:w val="0.64618066491688542"/>
          <c:h val="0.79939876072192007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01D-48CE-AA72-61C14E9BDAEB}"/>
              </c:ext>
            </c:extLst>
          </c:dPt>
          <c:dPt>
            <c:idx val="1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01D-48CE-AA72-61C14E9BDAEB}"/>
              </c:ext>
            </c:extLst>
          </c:dPt>
          <c:dPt>
            <c:idx val="2"/>
            <c:bubble3D val="0"/>
            <c:spPr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101D-48CE-AA72-61C14E9BDAEB}"/>
              </c:ext>
            </c:extLst>
          </c:dPt>
          <c:dPt>
            <c:idx val="3"/>
            <c:bubble3D val="0"/>
            <c:spPr>
              <a:solidFill>
                <a:schemeClr val="bg2">
                  <a:lumMod val="9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101D-48CE-AA72-61C14E9BDAEB}"/>
              </c:ext>
            </c:extLst>
          </c:dPt>
          <c:dPt>
            <c:idx val="4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101D-48CE-AA72-61C14E9BDAEB}"/>
              </c:ext>
            </c:extLst>
          </c:dPt>
          <c:dPt>
            <c:idx val="5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101D-48CE-AA72-61C14E9BDAEB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en-US" sz="1400" b="0" i="0" u="none" strike="noStrike" kern="1200" spc="0" baseline="0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latin typeface="Bahnschrift" panose="020B0502040204020203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101D-48CE-AA72-61C14E9BDAEB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en-US" sz="1400" b="0" i="0" u="none" strike="noStrike" kern="1200" spc="0" baseline="0">
                      <a:solidFill>
                        <a:schemeClr val="accent2">
                          <a:lumMod val="75000"/>
                        </a:schemeClr>
                      </a:solidFill>
                      <a:latin typeface="Bahnschrift" panose="020B0502040204020203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101D-48CE-AA72-61C14E9BDAEB}"/>
                </c:ext>
              </c:extLst>
            </c:dLbl>
            <c:dLbl>
              <c:idx val="2"/>
              <c:layout>
                <c:manualLayout>
                  <c:x val="-4.4769527588641733E-17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en-US" sz="1400" b="0" i="0" u="none" strike="noStrike" kern="1200" spc="0" baseline="0">
                      <a:solidFill>
                        <a:schemeClr val="accent2">
                          <a:lumMod val="50000"/>
                        </a:schemeClr>
                      </a:solidFill>
                      <a:latin typeface="Bahnschrift" panose="020B0502040204020203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01D-48CE-AA72-61C14E9BDAEB}"/>
                </c:ext>
              </c:extLst>
            </c:dLbl>
            <c:dLbl>
              <c:idx val="3"/>
              <c:layout>
                <c:manualLayout>
                  <c:x val="0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en-US" sz="1400" b="0" i="0" u="none" strike="noStrike" kern="1200" spc="0" baseline="0">
                      <a:solidFill>
                        <a:schemeClr val="bg2">
                          <a:lumMod val="90000"/>
                        </a:schemeClr>
                      </a:solidFill>
                      <a:latin typeface="Bahnschrift" panose="020B0502040204020203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01D-48CE-AA72-61C14E9BDAEB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en-US" sz="1400" b="0" i="0" u="none" strike="noStrike" kern="1200" spc="0" baseline="0">
                      <a:solidFill>
                        <a:schemeClr val="bg2">
                          <a:lumMod val="75000"/>
                        </a:schemeClr>
                      </a:solidFill>
                      <a:latin typeface="Bahnschrift" panose="020B0502040204020203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101D-48CE-AA72-61C14E9BDAEB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en-US" sz="1400" b="0" i="0" u="none" strike="noStrike" kern="1200" spc="0" baseline="0">
                      <a:solidFill>
                        <a:schemeClr val="bg2">
                          <a:lumMod val="50000"/>
                        </a:schemeClr>
                      </a:solidFill>
                      <a:latin typeface="Bahnschrift" panose="020B0502040204020203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101D-48CE-AA72-61C14E9BDAEB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CWE!$A$11:$A$16</c:f>
              <c:strCache>
                <c:ptCount val="6"/>
                <c:pt idx="0">
                  <c:v>8AM-12PM</c:v>
                </c:pt>
                <c:pt idx="1">
                  <c:v>12PM-4PM</c:v>
                </c:pt>
                <c:pt idx="2">
                  <c:v>4PM-8PM</c:v>
                </c:pt>
                <c:pt idx="3">
                  <c:v>8PM-12AM</c:v>
                </c:pt>
                <c:pt idx="4">
                  <c:v>12AM-4AM</c:v>
                </c:pt>
                <c:pt idx="5">
                  <c:v>4AM-8AM</c:v>
                </c:pt>
              </c:strCache>
            </c:strRef>
          </c:cat>
          <c:val>
            <c:numRef>
              <c:f>CWE!$B$11:$B$16</c:f>
              <c:numCache>
                <c:formatCode>General</c:formatCode>
                <c:ptCount val="6"/>
                <c:pt idx="0">
                  <c:v>23</c:v>
                </c:pt>
                <c:pt idx="1">
                  <c:v>39</c:v>
                </c:pt>
                <c:pt idx="2">
                  <c:v>33</c:v>
                </c:pt>
                <c:pt idx="3">
                  <c:v>53</c:v>
                </c:pt>
                <c:pt idx="4">
                  <c:v>22</c:v>
                </c:pt>
                <c:pt idx="5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01D-48CE-AA72-61C14E9BDAEB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 algn="ctr">
        <a:defRPr lang="en-US" sz="1400" b="0" i="0" u="none" strike="noStrike" kern="1200" baseline="0">
          <a:solidFill>
            <a:schemeClr val="tx1"/>
          </a:solidFill>
          <a:latin typeface="Bahnschrift" panose="020B0502040204020203" pitchFamily="34" charset="0"/>
          <a:ea typeface="+mn-ea"/>
          <a:cs typeface="+mn-cs"/>
        </a:defRPr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CWE!$A$24:$A$54</c:f>
              <c:numCache>
                <c:formatCode>General</c:formatCode>
                <c:ptCount val="3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</c:numCache>
            </c:numRef>
          </c:cat>
          <c:val>
            <c:numRef>
              <c:f>CWE!$B$24:$B$54</c:f>
              <c:numCache>
                <c:formatCode>General</c:formatCode>
                <c:ptCount val="31"/>
                <c:pt idx="0">
                  <c:v>8</c:v>
                </c:pt>
                <c:pt idx="1">
                  <c:v>8</c:v>
                </c:pt>
                <c:pt idx="2">
                  <c:v>6</c:v>
                </c:pt>
                <c:pt idx="3">
                  <c:v>3</c:v>
                </c:pt>
                <c:pt idx="4">
                  <c:v>13</c:v>
                </c:pt>
                <c:pt idx="5">
                  <c:v>2</c:v>
                </c:pt>
                <c:pt idx="6">
                  <c:v>9</c:v>
                </c:pt>
                <c:pt idx="7">
                  <c:v>0</c:v>
                </c:pt>
                <c:pt idx="8">
                  <c:v>4</c:v>
                </c:pt>
                <c:pt idx="9">
                  <c:v>19</c:v>
                </c:pt>
                <c:pt idx="10">
                  <c:v>8</c:v>
                </c:pt>
                <c:pt idx="11">
                  <c:v>2</c:v>
                </c:pt>
                <c:pt idx="12">
                  <c:v>2</c:v>
                </c:pt>
                <c:pt idx="13">
                  <c:v>8</c:v>
                </c:pt>
                <c:pt idx="14">
                  <c:v>1</c:v>
                </c:pt>
                <c:pt idx="15">
                  <c:v>7</c:v>
                </c:pt>
                <c:pt idx="16">
                  <c:v>5</c:v>
                </c:pt>
                <c:pt idx="17">
                  <c:v>2</c:v>
                </c:pt>
                <c:pt idx="18">
                  <c:v>6</c:v>
                </c:pt>
                <c:pt idx="19">
                  <c:v>2</c:v>
                </c:pt>
                <c:pt idx="20">
                  <c:v>3</c:v>
                </c:pt>
                <c:pt idx="21">
                  <c:v>8</c:v>
                </c:pt>
                <c:pt idx="22">
                  <c:v>2</c:v>
                </c:pt>
                <c:pt idx="23">
                  <c:v>5</c:v>
                </c:pt>
                <c:pt idx="24">
                  <c:v>12</c:v>
                </c:pt>
                <c:pt idx="25">
                  <c:v>8</c:v>
                </c:pt>
                <c:pt idx="26">
                  <c:v>9</c:v>
                </c:pt>
                <c:pt idx="27">
                  <c:v>5</c:v>
                </c:pt>
                <c:pt idx="28">
                  <c:v>8</c:v>
                </c:pt>
                <c:pt idx="29">
                  <c:v>3</c:v>
                </c:pt>
                <c:pt idx="30">
                  <c:v>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2B1-4CCF-A0CB-57672DC6CE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90702032"/>
        <c:axId val="690704984"/>
      </c:lineChart>
      <c:catAx>
        <c:axId val="6907020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Bahnschrift" panose="020B0502040204020203" pitchFamily="34" charset="0"/>
                    <a:ea typeface="+mn-ea"/>
                    <a:cs typeface="+mn-cs"/>
                  </a:defRPr>
                </a:pPr>
                <a:r>
                  <a:rPr lang="en-US"/>
                  <a:t>Day of the Month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ahnschrift" panose="020B0502040204020203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  <a:ea typeface="+mn-ea"/>
                <a:cs typeface="+mn-cs"/>
              </a:defRPr>
            </a:pPr>
            <a:endParaRPr lang="en-US"/>
          </a:p>
        </c:txPr>
        <c:crossAx val="690704984"/>
        <c:crosses val="autoZero"/>
        <c:auto val="1"/>
        <c:lblAlgn val="ctr"/>
        <c:lblOffset val="100"/>
        <c:noMultiLvlLbl val="0"/>
      </c:catAx>
      <c:valAx>
        <c:axId val="690704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Bahnschrift" panose="020B0502040204020203" pitchFamily="34" charset="0"/>
                    <a:ea typeface="+mn-ea"/>
                    <a:cs typeface="+mn-cs"/>
                  </a:defRPr>
                </a:pPr>
                <a:r>
                  <a:rPr lang="en-US"/>
                  <a:t>Number of Crimes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ahnschrift" panose="020B0502040204020203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  <a:ea typeface="+mn-ea"/>
                <a:cs typeface="+mn-cs"/>
              </a:defRPr>
            </a:pPr>
            <a:endParaRPr lang="en-US"/>
          </a:p>
        </c:txPr>
        <c:crossAx val="690702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Bahnschrift" panose="020B0502040204020203" pitchFamily="34" charset="0"/>
        </a:defRPr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A7835E-40BA-4BC9-8EDA-9932ACABC53F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31A1E3-5DB3-4915-99DE-861099EF5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580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1A1E3-5DB3-4915-99DE-861099EF51E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850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102240" y="2386744"/>
            <a:ext cx="693952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96" y="4352544"/>
            <a:ext cx="5101209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06/06/2025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10006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06/06/2025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2374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9834" y="937260"/>
            <a:ext cx="1053966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6046" y="937260"/>
            <a:ext cx="4716174" cy="49834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06/06/2025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3230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06/06/2025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7546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106424" y="2386744"/>
            <a:ext cx="6940296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1396" y="4352465"/>
            <a:ext cx="5101209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900">
                <a:solidFill>
                  <a:schemeClr val="tx1"/>
                </a:solidFill>
              </a:defRPr>
            </a:lvl1pPr>
            <a:lvl2pPr marL="45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06/06/2025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82793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2239" y="2638044"/>
            <a:ext cx="3288023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737" y="2638044"/>
            <a:ext cx="3290516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06/06/2025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5537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2239" y="2313434"/>
            <a:ext cx="3288024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2239" y="3143250"/>
            <a:ext cx="3288024" cy="259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737" y="3143250"/>
            <a:ext cx="3290516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53737" y="2313434"/>
            <a:ext cx="3290516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06/06/2025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815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06/06/2025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2906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06/06/2025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3824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703" y="2243829"/>
            <a:ext cx="3290594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060" y="804672"/>
            <a:ext cx="361188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8"/>
            <a:ext cx="284607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06/06/2025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40703" y="6236208"/>
            <a:ext cx="3806398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029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" y="0"/>
            <a:ext cx="4571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080" y="2243828"/>
            <a:ext cx="3291840" cy="1143000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="ctr" anchorCtr="1">
            <a:no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0" y="-42172"/>
            <a:ext cx="4576573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9"/>
            <a:ext cx="284607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E6744CE3-0875-4B69-89C0-6F72D8139561}" type="datetimeFigureOut">
              <a:rPr lang="en-GB" smtClean="0"/>
              <a:t>06/06/2025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40080" y="6236208"/>
            <a:ext cx="3803904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849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606045" y="964692"/>
            <a:ext cx="5937755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6045" y="2638045"/>
            <a:ext cx="5937755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78943" y="6238816"/>
            <a:ext cx="2065310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E6744CE3-0875-4B69-89C0-6F72D8139561}" type="datetimeFigureOut">
              <a:rPr lang="en-GB" smtClean="0"/>
              <a:t>06/06/2025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2239" y="6236208"/>
            <a:ext cx="4556664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0112" y="621792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2817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6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hyperlink" Target="https://www.slmpd.org/crime_stats.shtm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hyperlink" Target="https://www.slmpd.org/crime_stats.shtm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hyperlink" Target="https://www.slmpd.org/crime_stats.shtml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lmpd.org/crime_stats.shtml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lmpd.org/crime_stats.shtml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hyperlink" Target="https://www.slmpd.org/crime_stats.shtml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hyperlink" Target="https://www.slmpd.org/crime_stats.shtml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hyperlink" Target="https://www.slmpd.org/crime_stats.shtml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hyperlink" Target="https://www.slmpd.org/crime_stats.s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lmpd.org/crime_stats.s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lmpd.org/crime_stats.s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lmpd.org/crime_stats.shtm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lmpd.org/crime_stats.shtm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hyperlink" Target="https://www.slmpd.org/crime_stats.s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4212" y="2996952"/>
            <a:ext cx="7772400" cy="1584176"/>
          </a:xfrm>
        </p:spPr>
        <p:txBody>
          <a:bodyPr>
            <a:normAutofit/>
          </a:bodyPr>
          <a:lstStyle/>
          <a:p>
            <a:r>
              <a:rPr dirty="0">
                <a:latin typeface="Bahnschrift" panose="020B0502040204020203" pitchFamily="34" charset="0"/>
              </a:rPr>
              <a:t>Forest Park Southeast</a:t>
            </a:r>
            <a:br>
              <a:rPr lang="en-US" dirty="0">
                <a:latin typeface="Bahnschrift" panose="020B0502040204020203" pitchFamily="34" charset="0"/>
              </a:rPr>
            </a:br>
            <a:r>
              <a:rPr lang="en-US" dirty="0">
                <a:latin typeface="Bahnschrift" panose="020B0502040204020203" pitchFamily="34" charset="0"/>
              </a:rPr>
              <a:t>Central West End</a:t>
            </a:r>
            <a:endParaRPr dirty="0">
              <a:latin typeface="Bahnschrift" panose="020B0502040204020203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0012" y="5373216"/>
            <a:ext cx="6800800" cy="648072"/>
          </a:xfrm>
        </p:spPr>
        <p:txBody>
          <a:bodyPr>
            <a:normAutofit/>
          </a:bodyPr>
          <a:lstStyle/>
          <a:p>
            <a:r>
              <a:rPr sz="2400" dirty="0">
                <a:latin typeface="Bahnschrift" panose="020B0502040204020203" pitchFamily="34" charset="0"/>
              </a:rPr>
              <a:t>Washington University Medical Center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340012" y="764704"/>
            <a:ext cx="6400800" cy="7709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chemeClr val="tx1"/>
                </a:solidFill>
                <a:latin typeface="Bahnschrift" panose="020B0502040204020203" pitchFamily="34" charset="0"/>
              </a:rPr>
              <a:t>May 2025</a:t>
            </a:r>
          </a:p>
          <a:p>
            <a:r>
              <a:rPr lang="en-US" sz="4000" b="1" dirty="0">
                <a:solidFill>
                  <a:schemeClr val="tx1"/>
                </a:solidFill>
                <a:latin typeface="Bahnschrift" panose="020B0502040204020203" pitchFamily="34" charset="0"/>
              </a:rPr>
              <a:t>Monthly Crime Report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4275" y="252676"/>
            <a:ext cx="5055449" cy="944076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Bahnschrift" panose="020B0502040204020203" pitchFamily="34" charset="0"/>
              </a:rPr>
              <a:t>Forest Park southeast</a:t>
            </a:r>
            <a:br>
              <a:rPr lang="en-US" dirty="0">
                <a:latin typeface="Bahnschrift" panose="020B0502040204020203" pitchFamily="34" charset="0"/>
              </a:rPr>
            </a:br>
            <a:r>
              <a:rPr lang="en-US" dirty="0">
                <a:latin typeface="Bahnschrift" panose="020B0502040204020203" pitchFamily="34" charset="0"/>
              </a:rPr>
              <a:t>Crimes by day of the week</a:t>
            </a:r>
            <a:endParaRPr dirty="0">
              <a:latin typeface="Bahnschrift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17452" y="6597352"/>
            <a:ext cx="11910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Bahnschrift" panose="020B0502040204020203" pitchFamily="34" charset="0"/>
              </a:rPr>
              <a:t>Source: </a:t>
            </a:r>
            <a:r>
              <a:rPr lang="en-US" sz="1100" dirty="0">
                <a:latin typeface="Bahnschrift" panose="020B0502040204020203" pitchFamily="34" charset="0"/>
                <a:hlinkClick r:id="rId2"/>
              </a:rPr>
              <a:t>SLMPD</a:t>
            </a:r>
            <a:endParaRPr lang="en-US" sz="1100" dirty="0">
              <a:latin typeface="Bahnschrift" panose="020B0502040204020203" pitchFamily="34" charset="0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3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9021340"/>
              </p:ext>
            </p:extLst>
          </p:nvPr>
        </p:nvGraphicFramePr>
        <p:xfrm>
          <a:off x="0" y="1340768"/>
          <a:ext cx="9108504" cy="55172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064100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760" y="252676"/>
            <a:ext cx="4464497" cy="944076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Bahnschrift" panose="020B0502040204020203" pitchFamily="34" charset="0"/>
              </a:rPr>
              <a:t>Forest park southeast</a:t>
            </a:r>
            <a:br>
              <a:rPr lang="en-US" dirty="0">
                <a:latin typeface="Bahnschrift" panose="020B0502040204020203" pitchFamily="34" charset="0"/>
              </a:rPr>
            </a:br>
            <a:r>
              <a:rPr lang="en-US" dirty="0">
                <a:latin typeface="Bahnschrift" panose="020B0502040204020203" pitchFamily="34" charset="0"/>
              </a:rPr>
              <a:t>Crimes by time of day</a:t>
            </a:r>
            <a:endParaRPr dirty="0">
              <a:latin typeface="Bahnschrift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17452" y="6597352"/>
            <a:ext cx="11910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Bahnschrift" panose="020B0502040204020203" pitchFamily="34" charset="0"/>
              </a:rPr>
              <a:t>Source: </a:t>
            </a:r>
            <a:r>
              <a:rPr lang="en-US" sz="1100" dirty="0">
                <a:latin typeface="Bahnschrift" panose="020B0502040204020203" pitchFamily="34" charset="0"/>
                <a:hlinkClick r:id="rId2"/>
              </a:rPr>
              <a:t>SLMPD</a:t>
            </a:r>
            <a:endParaRPr lang="en-US" sz="1100" dirty="0">
              <a:latin typeface="Bahnschrift" panose="020B0502040204020203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1520" y="6051776"/>
            <a:ext cx="216024" cy="2160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51520" y="6411816"/>
            <a:ext cx="216024" cy="2160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67544" y="6021288"/>
            <a:ext cx="23184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Bahnschrift" panose="020B0502040204020203" pitchFamily="34" charset="0"/>
              </a:rPr>
              <a:t>40.82% - Daytime (8AM-8PM)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7543" y="6381328"/>
            <a:ext cx="23904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Bahnschrift" panose="020B0502040204020203" pitchFamily="34" charset="0"/>
              </a:rPr>
              <a:t>59.18% - Nighttime (8PM-8AM)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3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787883"/>
              </p:ext>
            </p:extLst>
          </p:nvPr>
        </p:nvGraphicFramePr>
        <p:xfrm>
          <a:off x="0" y="1268761"/>
          <a:ext cx="9144000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047020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917452" y="6597352"/>
            <a:ext cx="11910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Bahnschrift" panose="020B0502040204020203" pitchFamily="34" charset="0"/>
              </a:rPr>
              <a:t>Source: </a:t>
            </a:r>
            <a:r>
              <a:rPr lang="en-US" sz="1100" dirty="0">
                <a:latin typeface="Bahnschrift" panose="020B0502040204020203" pitchFamily="34" charset="0"/>
                <a:hlinkClick r:id="rId2"/>
              </a:rPr>
              <a:t>SLMPD</a:t>
            </a:r>
            <a:endParaRPr lang="en-US" sz="1100" dirty="0">
              <a:latin typeface="Bahnschrift" panose="020B0502040204020203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975989" y="252676"/>
            <a:ext cx="5192021" cy="944076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Bahnschrift" panose="020B0502040204020203" pitchFamily="34" charset="0"/>
              </a:rPr>
              <a:t>Forest park southeast</a:t>
            </a:r>
            <a:br>
              <a:rPr lang="en-US" dirty="0">
                <a:latin typeface="Bahnschrift" panose="020B0502040204020203" pitchFamily="34" charset="0"/>
              </a:rPr>
            </a:br>
            <a:r>
              <a:rPr lang="en-US" dirty="0">
                <a:latin typeface="Bahnschrift" panose="020B0502040204020203" pitchFamily="34" charset="0"/>
              </a:rPr>
              <a:t>Crimes by day of the Month</a:t>
            </a:r>
            <a:endParaRPr dirty="0">
              <a:latin typeface="Bahnschrift" panose="020B0502040204020203" pitchFamily="34" charset="0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300-000007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2208467"/>
              </p:ext>
            </p:extLst>
          </p:nvPr>
        </p:nvGraphicFramePr>
        <p:xfrm>
          <a:off x="0" y="1268760"/>
          <a:ext cx="9144000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102910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2708920"/>
            <a:ext cx="7772400" cy="1470025"/>
          </a:xfrm>
        </p:spPr>
        <p:txBody>
          <a:bodyPr/>
          <a:lstStyle/>
          <a:p>
            <a:r>
              <a:rPr dirty="0">
                <a:latin typeface="Bahnschrift" panose="020B0502040204020203" pitchFamily="34" charset="0"/>
              </a:rPr>
              <a:t>Central West End</a:t>
            </a:r>
            <a:br>
              <a:rPr lang="en-US" dirty="0">
                <a:latin typeface="Bahnschrift" panose="020B0502040204020203" pitchFamily="34" charset="0"/>
              </a:rPr>
            </a:br>
            <a:r>
              <a:rPr dirty="0">
                <a:latin typeface="Bahnschrift" panose="020B0502040204020203" pitchFamily="34" charset="0"/>
              </a:rPr>
              <a:t>Neighborhood Detail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6689" y="404664"/>
            <a:ext cx="4176465" cy="1008112"/>
          </a:xfrm>
        </p:spPr>
        <p:txBody>
          <a:bodyPr>
            <a:noAutofit/>
          </a:bodyPr>
          <a:lstStyle/>
          <a:p>
            <a:r>
              <a:rPr sz="2400" dirty="0">
                <a:latin typeface="Bahnschrift" panose="020B0502040204020203" pitchFamily="34" charset="0"/>
              </a:rPr>
              <a:t>Central West End</a:t>
            </a:r>
            <a:br>
              <a:rPr lang="en-US" sz="2400" dirty="0">
                <a:latin typeface="Bahnschrift" panose="020B0502040204020203" pitchFamily="34" charset="0"/>
              </a:rPr>
            </a:br>
            <a:r>
              <a:rPr sz="2400" dirty="0">
                <a:latin typeface="Bahnschrift" panose="020B0502040204020203" pitchFamily="34" charset="0"/>
              </a:rPr>
              <a:t>Summary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708950"/>
            <a:ext cx="7704856" cy="5032418"/>
          </a:xfrm>
        </p:spPr>
        <p:txBody>
          <a:bodyPr>
            <a:normAutofit/>
          </a:bodyPr>
          <a:lstStyle/>
          <a:p>
            <a:r>
              <a:rPr lang="en-US" sz="2800" b="1" u="sng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178</a:t>
            </a:r>
            <a:r>
              <a:rPr lang="en-US" sz="2800" b="1" i="0" u="sng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sz="2800" b="1" i="0" u="sng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total crimes in </a:t>
            </a:r>
            <a:r>
              <a:rPr lang="en-US" sz="2800" b="1" u="sng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May</a:t>
            </a:r>
            <a:r>
              <a:rPr lang="en-US" sz="2800" b="1" i="0" u="sng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2025</a:t>
            </a:r>
            <a:endParaRPr sz="2800" b="1" i="0" u="sng" cap="none" dirty="0">
              <a:solidFill>
                <a:srgbClr val="000000">
                  <a:alpha val="100000"/>
                </a:srgbClr>
              </a:solidFill>
              <a:latin typeface="Bahnschrift" panose="020B0502040204020203" pitchFamily="34" charset="0"/>
              <a:cs typeface="Arial"/>
            </a:endParaRPr>
          </a:p>
          <a:p>
            <a:pPr lvl="1"/>
            <a:r>
              <a:rPr sz="24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lang="en-US" sz="2200" dirty="0">
                <a:solidFill>
                  <a:srgbClr val="00B050"/>
                </a:solidFill>
                <a:latin typeface="Bahnschrift" panose="020B0502040204020203" pitchFamily="34" charset="0"/>
                <a:cs typeface="Arial"/>
              </a:rPr>
              <a:t>Down 22</a:t>
            </a:r>
            <a:r>
              <a:rPr sz="2200" b="0" i="0" u="none" cap="none" dirty="0">
                <a:solidFill>
                  <a:srgbClr val="00B050"/>
                </a:solidFill>
                <a:latin typeface="Bahnschrift" panose="020B0502040204020203" pitchFamily="34" charset="0"/>
                <a:cs typeface="Arial"/>
              </a:rPr>
              <a:t>% </a:t>
            </a:r>
            <a:r>
              <a:rPr sz="22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compared to </a:t>
            </a:r>
            <a:r>
              <a:rPr lang="en-US" sz="2200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May 2024</a:t>
            </a:r>
            <a:r>
              <a:rPr sz="22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lang="en-US" sz="2200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(149 </a:t>
            </a:r>
            <a:r>
              <a:rPr sz="22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crimes)</a:t>
            </a:r>
          </a:p>
          <a:p>
            <a:pPr lvl="1"/>
            <a:r>
              <a:rPr lang="en-US" sz="2400" b="1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19 </a:t>
            </a:r>
            <a:r>
              <a:rPr sz="2400" b="1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crimes against persons</a:t>
            </a:r>
            <a:r>
              <a:rPr sz="24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in </a:t>
            </a:r>
            <a:r>
              <a:rPr lang="en-US" sz="2400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May 2025</a:t>
            </a:r>
            <a:endParaRPr sz="2400" b="0" i="0" u="none" cap="none" dirty="0">
              <a:solidFill>
                <a:srgbClr val="000000">
                  <a:alpha val="100000"/>
                </a:srgbClr>
              </a:solidFill>
              <a:latin typeface="Bahnschrift" panose="020B0502040204020203" pitchFamily="34" charset="0"/>
              <a:cs typeface="Arial"/>
            </a:endParaRPr>
          </a:p>
          <a:p>
            <a:pPr lvl="2"/>
            <a:r>
              <a:rPr lang="en-US" sz="20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Bahnschrift" panose="020B0502040204020203" pitchFamily="34" charset="0"/>
                <a:cs typeface="Arial"/>
              </a:rPr>
              <a:t>Up 69% </a:t>
            </a:r>
            <a:r>
              <a:rPr sz="20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compared to </a:t>
            </a:r>
            <a:r>
              <a:rPr lang="en-US" sz="2000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May 2024 (18 crimes)</a:t>
            </a:r>
          </a:p>
          <a:p>
            <a:r>
              <a:rPr lang="en-US" sz="2800" b="1" u="sng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729 total crimes so far in 2025</a:t>
            </a:r>
          </a:p>
          <a:p>
            <a:pPr lvl="1"/>
            <a:r>
              <a:rPr lang="en-US" sz="2200" dirty="0">
                <a:solidFill>
                  <a:srgbClr val="00B050"/>
                </a:solidFill>
                <a:latin typeface="Bahnschrift" panose="020B0502040204020203" pitchFamily="34" charset="0"/>
                <a:cs typeface="Arial"/>
              </a:rPr>
              <a:t>Down 19% </a:t>
            </a:r>
            <a:r>
              <a:rPr lang="en-US" sz="2200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compared to this time in 2024 (829 crimes)</a:t>
            </a:r>
          </a:p>
          <a:p>
            <a:pPr lvl="1"/>
            <a:r>
              <a:rPr lang="en-US" sz="2400" b="1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107 crimes against persons</a:t>
            </a:r>
            <a:r>
              <a:rPr lang="en-US" sz="2400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so far in 2025</a:t>
            </a:r>
          </a:p>
          <a:p>
            <a:pPr lvl="2"/>
            <a:r>
              <a:rPr lang="en-US" sz="2000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Bahnschrift" panose="020B0502040204020203" pitchFamily="34" charset="0"/>
                <a:cs typeface="Arial"/>
              </a:rPr>
              <a:t>Up 4% </a:t>
            </a:r>
            <a:r>
              <a:rPr lang="en-US" sz="2000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compared to this time in 2024 (102 crimes)</a:t>
            </a:r>
          </a:p>
          <a:p>
            <a:pPr lvl="2"/>
            <a:endParaRPr lang="en-US" sz="2000" dirty="0">
              <a:solidFill>
                <a:srgbClr val="000000">
                  <a:alpha val="100000"/>
                </a:srgbClr>
              </a:solidFill>
              <a:latin typeface="Bahnschrift" panose="020B0502040204020203" pitchFamily="34" charset="0"/>
              <a:cs typeface="Arial"/>
            </a:endParaRPr>
          </a:p>
          <a:p>
            <a:pPr marL="457200" lvl="2" indent="0">
              <a:buNone/>
            </a:pPr>
            <a:endParaRPr lang="en-US" sz="2000" dirty="0">
              <a:solidFill>
                <a:srgbClr val="000000">
                  <a:alpha val="100000"/>
                </a:srgbClr>
              </a:solidFill>
              <a:latin typeface="Bahnschrift" panose="020B0502040204020203" pitchFamily="34" charset="0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80312" y="6597352"/>
            <a:ext cx="11910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Bahnschrift" panose="020B0502040204020203" pitchFamily="34" charset="0"/>
              </a:rPr>
              <a:t>Source: </a:t>
            </a:r>
            <a:r>
              <a:rPr lang="en-US" sz="1100" dirty="0">
                <a:latin typeface="Bahnschrift" panose="020B0502040204020203" pitchFamily="34" charset="0"/>
                <a:hlinkClick r:id="rId2"/>
              </a:rPr>
              <a:t>SLMPD</a:t>
            </a:r>
            <a:endParaRPr lang="en-US" sz="1100" dirty="0">
              <a:latin typeface="Bahnschrift" panose="020B0502040204020203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4708439"/>
              </p:ext>
            </p:extLst>
          </p:nvPr>
        </p:nvGraphicFramePr>
        <p:xfrm>
          <a:off x="323528" y="1196752"/>
          <a:ext cx="8424928" cy="2667424"/>
        </p:xfrm>
        <a:graphic>
          <a:graphicData uri="http://schemas.openxmlformats.org/drawingml/2006/table">
            <a:tbl>
              <a:tblPr/>
              <a:tblGrid>
                <a:gridCol w="16465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14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14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14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14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1412">
                  <a:extLst>
                    <a:ext uri="{9D8B030D-6E8A-4147-A177-3AD203B41FA5}">
                      <a16:colId xmlns:a16="http://schemas.microsoft.com/office/drawing/2014/main" val="53511837"/>
                    </a:ext>
                  </a:extLst>
                </a:gridCol>
                <a:gridCol w="521412">
                  <a:extLst>
                    <a:ext uri="{9D8B030D-6E8A-4147-A177-3AD203B41FA5}">
                      <a16:colId xmlns:a16="http://schemas.microsoft.com/office/drawing/2014/main" val="2221945771"/>
                    </a:ext>
                  </a:extLst>
                </a:gridCol>
                <a:gridCol w="521412">
                  <a:extLst>
                    <a:ext uri="{9D8B030D-6E8A-4147-A177-3AD203B41FA5}">
                      <a16:colId xmlns:a16="http://schemas.microsoft.com/office/drawing/2014/main" val="2207390370"/>
                    </a:ext>
                  </a:extLst>
                </a:gridCol>
                <a:gridCol w="521412">
                  <a:extLst>
                    <a:ext uri="{9D8B030D-6E8A-4147-A177-3AD203B41FA5}">
                      <a16:colId xmlns:a16="http://schemas.microsoft.com/office/drawing/2014/main" val="3750807288"/>
                    </a:ext>
                  </a:extLst>
                </a:gridCol>
                <a:gridCol w="521412">
                  <a:extLst>
                    <a:ext uri="{9D8B030D-6E8A-4147-A177-3AD203B41FA5}">
                      <a16:colId xmlns:a16="http://schemas.microsoft.com/office/drawing/2014/main" val="2396647845"/>
                    </a:ext>
                  </a:extLst>
                </a:gridCol>
                <a:gridCol w="521412">
                  <a:extLst>
                    <a:ext uri="{9D8B030D-6E8A-4147-A177-3AD203B41FA5}">
                      <a16:colId xmlns:a16="http://schemas.microsoft.com/office/drawing/2014/main" val="461191785"/>
                    </a:ext>
                  </a:extLst>
                </a:gridCol>
                <a:gridCol w="521412">
                  <a:extLst>
                    <a:ext uri="{9D8B030D-6E8A-4147-A177-3AD203B41FA5}">
                      <a16:colId xmlns:a16="http://schemas.microsoft.com/office/drawing/2014/main" val="3708755618"/>
                    </a:ext>
                  </a:extLst>
                </a:gridCol>
                <a:gridCol w="521412">
                  <a:extLst>
                    <a:ext uri="{9D8B030D-6E8A-4147-A177-3AD203B41FA5}">
                      <a16:colId xmlns:a16="http://schemas.microsoft.com/office/drawing/2014/main" val="1965743525"/>
                    </a:ext>
                  </a:extLst>
                </a:gridCol>
                <a:gridCol w="52141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84309">
                <a:tc gridSpan="14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2024</a:t>
                      </a:r>
                      <a:endParaRPr sz="1000" dirty="0">
                        <a:solidFill>
                          <a:srgbClr val="000000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555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Crimes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Jan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Feb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Mar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Apr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May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Jun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Jul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Aug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Sep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Oct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Nov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Dec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Total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Aggravated Assault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7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5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6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8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 dirty="0">
                          <a:solidFill>
                            <a:srgbClr val="111111"/>
                          </a:solidFill>
                          <a:effectLst/>
                          <a:latin typeface="Bahnschrift" panose="020B0502040204020203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kern="12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ea typeface="+mn-ea"/>
                          <a:cs typeface="Arial"/>
                        </a:rPr>
                        <a:t>51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Arson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 dirty="0">
                          <a:solidFill>
                            <a:srgbClr val="111111"/>
                          </a:solidFill>
                          <a:effectLst/>
                          <a:latin typeface="Bahnschrift" panose="020B0502040204020203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kern="12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ea typeface="+mn-ea"/>
                          <a:cs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Burg</a:t>
                      </a: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l</a:t>
                      </a: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ary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9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9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8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6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6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5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5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6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 dirty="0">
                          <a:solidFill>
                            <a:srgbClr val="111111"/>
                          </a:solidFill>
                          <a:effectLst/>
                          <a:latin typeface="Bahnschrift" panose="020B0502040204020203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kern="12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ea typeface="+mn-ea"/>
                          <a:cs typeface="Arial"/>
                        </a:rPr>
                        <a:t>81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Homicide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 dirty="0">
                          <a:solidFill>
                            <a:srgbClr val="111111"/>
                          </a:solidFill>
                          <a:effectLst/>
                          <a:latin typeface="Bahnschrift" panose="020B0502040204020203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kern="12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ea typeface="+mn-ea"/>
                          <a:cs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Larceny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52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37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35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53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47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63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68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37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62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39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 dirty="0">
                          <a:solidFill>
                            <a:srgbClr val="111111"/>
                          </a:solidFill>
                          <a:effectLst/>
                          <a:latin typeface="Bahnschrift" panose="020B0502040204020203" pitchFamily="34" charset="0"/>
                        </a:rPr>
                        <a:t>85</a:t>
                      </a:r>
                    </a:p>
                  </a:txBody>
                  <a:tcPr marL="9525" marR="9525" marT="9525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59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kern="12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ea typeface="+mn-ea"/>
                          <a:cs typeface="Arial"/>
                        </a:rPr>
                        <a:t>637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Motor Vehicle Theft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16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27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9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26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16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17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16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17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 dirty="0">
                          <a:solidFill>
                            <a:srgbClr val="111111"/>
                          </a:solidFill>
                          <a:effectLst/>
                          <a:latin typeface="Bahnschrift" panose="020B0502040204020203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22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kern="12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ea typeface="+mn-ea"/>
                          <a:cs typeface="Arial"/>
                        </a:rPr>
                        <a:t>205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Robbery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5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 dirty="0">
                          <a:solidFill>
                            <a:srgbClr val="111111"/>
                          </a:solidFill>
                          <a:effectLst/>
                          <a:latin typeface="Bahnschrift" panose="020B05020402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kern="12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ea typeface="+mn-ea"/>
                          <a:cs typeface="Arial"/>
                        </a:rPr>
                        <a:t>25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Total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80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87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53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94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78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107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91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64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89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68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104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86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1001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8839" y="252676"/>
            <a:ext cx="4926320" cy="944076"/>
          </a:xfrm>
        </p:spPr>
        <p:txBody>
          <a:bodyPr>
            <a:normAutofit fontScale="90000"/>
          </a:bodyPr>
          <a:lstStyle/>
          <a:p>
            <a:r>
              <a:rPr dirty="0">
                <a:latin typeface="Bahnschrift" panose="020B0502040204020203" pitchFamily="34" charset="0"/>
              </a:rPr>
              <a:t>Central West End</a:t>
            </a:r>
            <a:br>
              <a:rPr lang="en-US" dirty="0">
                <a:latin typeface="Bahnschrift" panose="020B0502040204020203" pitchFamily="34" charset="0"/>
              </a:rPr>
            </a:br>
            <a:r>
              <a:rPr dirty="0">
                <a:latin typeface="Bahnschrift" panose="020B0502040204020203" pitchFamily="34" charset="0"/>
              </a:rPr>
              <a:t>Year to Year Comparison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8086764"/>
              </p:ext>
            </p:extLst>
          </p:nvPr>
        </p:nvGraphicFramePr>
        <p:xfrm>
          <a:off x="323528" y="3933056"/>
          <a:ext cx="8424927" cy="2673750"/>
        </p:xfrm>
        <a:graphic>
          <a:graphicData uri="http://schemas.openxmlformats.org/drawingml/2006/table">
            <a:tbl>
              <a:tblPr/>
              <a:tblGrid>
                <a:gridCol w="16465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14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1412">
                  <a:extLst>
                    <a:ext uri="{9D8B030D-6E8A-4147-A177-3AD203B41FA5}">
                      <a16:colId xmlns:a16="http://schemas.microsoft.com/office/drawing/2014/main" val="1420608868"/>
                    </a:ext>
                  </a:extLst>
                </a:gridCol>
                <a:gridCol w="521412">
                  <a:extLst>
                    <a:ext uri="{9D8B030D-6E8A-4147-A177-3AD203B41FA5}">
                      <a16:colId xmlns:a16="http://schemas.microsoft.com/office/drawing/2014/main" val="3580747720"/>
                    </a:ext>
                  </a:extLst>
                </a:gridCol>
                <a:gridCol w="521412">
                  <a:extLst>
                    <a:ext uri="{9D8B030D-6E8A-4147-A177-3AD203B41FA5}">
                      <a16:colId xmlns:a16="http://schemas.microsoft.com/office/drawing/2014/main" val="774768798"/>
                    </a:ext>
                  </a:extLst>
                </a:gridCol>
                <a:gridCol w="521412">
                  <a:extLst>
                    <a:ext uri="{9D8B030D-6E8A-4147-A177-3AD203B41FA5}">
                      <a16:colId xmlns:a16="http://schemas.microsoft.com/office/drawing/2014/main" val="160267410"/>
                    </a:ext>
                  </a:extLst>
                </a:gridCol>
                <a:gridCol w="521412">
                  <a:extLst>
                    <a:ext uri="{9D8B030D-6E8A-4147-A177-3AD203B41FA5}">
                      <a16:colId xmlns:a16="http://schemas.microsoft.com/office/drawing/2014/main" val="3438503477"/>
                    </a:ext>
                  </a:extLst>
                </a:gridCol>
                <a:gridCol w="521412">
                  <a:extLst>
                    <a:ext uri="{9D8B030D-6E8A-4147-A177-3AD203B41FA5}">
                      <a16:colId xmlns:a16="http://schemas.microsoft.com/office/drawing/2014/main" val="3010023446"/>
                    </a:ext>
                  </a:extLst>
                </a:gridCol>
                <a:gridCol w="521412">
                  <a:extLst>
                    <a:ext uri="{9D8B030D-6E8A-4147-A177-3AD203B41FA5}">
                      <a16:colId xmlns:a16="http://schemas.microsoft.com/office/drawing/2014/main" val="4280465566"/>
                    </a:ext>
                  </a:extLst>
                </a:gridCol>
                <a:gridCol w="521412">
                  <a:extLst>
                    <a:ext uri="{9D8B030D-6E8A-4147-A177-3AD203B41FA5}">
                      <a16:colId xmlns:a16="http://schemas.microsoft.com/office/drawing/2014/main" val="427135841"/>
                    </a:ext>
                  </a:extLst>
                </a:gridCol>
                <a:gridCol w="521412">
                  <a:extLst>
                    <a:ext uri="{9D8B030D-6E8A-4147-A177-3AD203B41FA5}">
                      <a16:colId xmlns:a16="http://schemas.microsoft.com/office/drawing/2014/main" val="3454012423"/>
                    </a:ext>
                  </a:extLst>
                </a:gridCol>
                <a:gridCol w="521412">
                  <a:extLst>
                    <a:ext uri="{9D8B030D-6E8A-4147-A177-3AD203B41FA5}">
                      <a16:colId xmlns:a16="http://schemas.microsoft.com/office/drawing/2014/main" val="1804835698"/>
                    </a:ext>
                  </a:extLst>
                </a:gridCol>
                <a:gridCol w="521412">
                  <a:extLst>
                    <a:ext uri="{9D8B030D-6E8A-4147-A177-3AD203B41FA5}">
                      <a16:colId xmlns:a16="http://schemas.microsoft.com/office/drawing/2014/main" val="2083604321"/>
                    </a:ext>
                  </a:extLst>
                </a:gridCol>
                <a:gridCol w="5214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4309">
                <a:tc gridSpan="14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2025</a:t>
                      </a:r>
                      <a:endParaRPr sz="1000" dirty="0">
                        <a:solidFill>
                          <a:srgbClr val="000000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555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Crimes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Jan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Feb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Mar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Apr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May       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Jun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Jul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Aug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Sep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Oct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Nov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Dec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 Total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555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Aggravated Assault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7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EE5858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5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9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5858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US" sz="1100" b="0" i="0" u="none" strike="noStrike" dirty="0">
                        <a:solidFill>
                          <a:srgbClr val="111111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111111"/>
                          </a:solidFill>
                          <a:effectLst/>
                          <a:latin typeface="Bahnschrift" panose="020B0502040204020203" pitchFamily="34" charset="0"/>
                        </a:rPr>
                        <a:t>26</a:t>
                      </a:r>
                    </a:p>
                  </a:txBody>
                  <a:tcPr marL="0" marR="0" marT="0" marB="0" anchor="b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1369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Arson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US" sz="1100" b="0" i="0" u="none" strike="noStrike" dirty="0">
                        <a:solidFill>
                          <a:srgbClr val="111111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111111"/>
                          </a:solidFill>
                          <a:effectLst/>
                          <a:latin typeface="Bahnschrift" panose="020B0502040204020203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555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Burg</a:t>
                      </a: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la</a:t>
                      </a: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ry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5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7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6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5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US" sz="1100" b="0" i="0" u="none" strike="noStrike" dirty="0">
                        <a:solidFill>
                          <a:srgbClr val="111111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111111"/>
                          </a:solidFill>
                          <a:effectLst/>
                          <a:latin typeface="Bahnschrift" panose="020B0502040204020203" pitchFamily="34" charset="0"/>
                        </a:rPr>
                        <a:t>27</a:t>
                      </a:r>
                    </a:p>
                  </a:txBody>
                  <a:tcPr marL="0" marR="0" marT="0" marB="0" anchor="b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1369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Homicide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5858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US" sz="1100" b="0" i="0" u="none" strike="noStrike" dirty="0">
                        <a:solidFill>
                          <a:srgbClr val="111111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111111"/>
                          </a:solidFill>
                          <a:effectLst/>
                          <a:latin typeface="Bahnschrift" panose="020B0502040204020203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555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Larceny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35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46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48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US" sz="1100" b="0" i="0" u="none" strike="noStrike" dirty="0">
                        <a:solidFill>
                          <a:srgbClr val="111111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111111"/>
                          </a:solidFill>
                          <a:effectLst/>
                          <a:latin typeface="Bahnschrift" panose="020B0502040204020203" pitchFamily="34" charset="0"/>
                        </a:rPr>
                        <a:t>203</a:t>
                      </a:r>
                    </a:p>
                  </a:txBody>
                  <a:tcPr marL="0" marR="0" marT="0" marB="0" anchor="b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2559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Motor Vehicle Theft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5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7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6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US" sz="1100" b="0" i="0" u="none" strike="noStrike" dirty="0">
                        <a:solidFill>
                          <a:srgbClr val="111111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111111"/>
                          </a:solidFill>
                          <a:effectLst/>
                          <a:latin typeface="Bahnschrift" panose="020B0502040204020203" pitchFamily="34" charset="0"/>
                        </a:rPr>
                        <a:t>33</a:t>
                      </a:r>
                    </a:p>
                  </a:txBody>
                  <a:tcPr marL="0" marR="0" marT="0" marB="0" anchor="b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555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Robbery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EE5858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5858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US" sz="1100" b="0" i="0" u="none" strike="noStrike" dirty="0">
                        <a:solidFill>
                          <a:srgbClr val="111111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111111"/>
                          </a:solidFill>
                          <a:effectLst/>
                          <a:latin typeface="Bahnschrift" panose="020B0502040204020203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1369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Total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59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54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57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60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67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 dirty="0">
                          <a:solidFill>
                            <a:srgbClr val="111111"/>
                          </a:solidFill>
                          <a:effectLst/>
                          <a:latin typeface="Bahnschrift" panose="020B0502040204020203" pitchFamily="34" charset="0"/>
                        </a:rPr>
                        <a:t>297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917452" y="6597352"/>
            <a:ext cx="11910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Bahnschrift" panose="020B0502040204020203" pitchFamily="34" charset="0"/>
              </a:rPr>
              <a:t>Source: </a:t>
            </a:r>
            <a:r>
              <a:rPr lang="en-US" sz="1100" dirty="0">
                <a:latin typeface="Bahnschrift" panose="020B0502040204020203" pitchFamily="34" charset="0"/>
                <a:hlinkClick r:id="rId2"/>
              </a:rPr>
              <a:t>SLMPD</a:t>
            </a:r>
            <a:endParaRPr lang="en-US" sz="1100" dirty="0">
              <a:latin typeface="Bahnschrift" panose="020B0502040204020203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4082" y="251714"/>
            <a:ext cx="3535836" cy="944076"/>
          </a:xfrm>
        </p:spPr>
        <p:txBody>
          <a:bodyPr>
            <a:normAutofit fontScale="90000"/>
          </a:bodyPr>
          <a:lstStyle/>
          <a:p>
            <a:r>
              <a:rPr dirty="0">
                <a:latin typeface="Bahnschrift" panose="020B0502040204020203" pitchFamily="34" charset="0"/>
              </a:rPr>
              <a:t>Central West End</a:t>
            </a:r>
            <a:br>
              <a:rPr lang="en-US" dirty="0">
                <a:latin typeface="Bahnschrift" panose="020B0502040204020203" pitchFamily="34" charset="0"/>
              </a:rPr>
            </a:br>
            <a:r>
              <a:rPr lang="en-US" dirty="0">
                <a:latin typeface="Bahnschrift" panose="020B0502040204020203" pitchFamily="34" charset="0"/>
              </a:rPr>
              <a:t>2024 vs 2025</a:t>
            </a:r>
            <a:endParaRPr dirty="0">
              <a:latin typeface="Bahnschrift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17452" y="6597352"/>
            <a:ext cx="11910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Bahnschrift" panose="020B0502040204020203" pitchFamily="34" charset="0"/>
              </a:rPr>
              <a:t>Source: </a:t>
            </a:r>
            <a:r>
              <a:rPr lang="en-US" sz="1100" dirty="0">
                <a:latin typeface="Bahnschrift" panose="020B0502040204020203" pitchFamily="34" charset="0"/>
                <a:hlinkClick r:id="rId2"/>
              </a:rPr>
              <a:t>SLMPD</a:t>
            </a:r>
            <a:endParaRPr lang="en-US" sz="1100" dirty="0">
              <a:latin typeface="Bahnschrift" panose="020B0502040204020203" pitchFamily="34" charset="0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98C02CA8-31F9-4985-A82A-9D1123BEB9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2187018"/>
              </p:ext>
            </p:extLst>
          </p:nvPr>
        </p:nvGraphicFramePr>
        <p:xfrm>
          <a:off x="0" y="1268760"/>
          <a:ext cx="9144000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601766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4275" y="252676"/>
            <a:ext cx="5055449" cy="944076"/>
          </a:xfrm>
        </p:spPr>
        <p:txBody>
          <a:bodyPr>
            <a:normAutofit fontScale="90000"/>
          </a:bodyPr>
          <a:lstStyle/>
          <a:p>
            <a:r>
              <a:rPr dirty="0">
                <a:latin typeface="Bahnschrift" panose="020B0502040204020203" pitchFamily="34" charset="0"/>
              </a:rPr>
              <a:t>Central West End</a:t>
            </a:r>
            <a:br>
              <a:rPr lang="en-US" dirty="0">
                <a:latin typeface="Bahnschrift" panose="020B0502040204020203" pitchFamily="34" charset="0"/>
              </a:rPr>
            </a:br>
            <a:r>
              <a:rPr lang="en-US" dirty="0">
                <a:latin typeface="Bahnschrift" panose="020B0502040204020203" pitchFamily="34" charset="0"/>
              </a:rPr>
              <a:t>Crimes by day of the week</a:t>
            </a:r>
            <a:endParaRPr dirty="0">
              <a:latin typeface="Bahnschrift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17452" y="6597352"/>
            <a:ext cx="11910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Bahnschrift" panose="020B0502040204020203" pitchFamily="34" charset="0"/>
              </a:rPr>
              <a:t>Source: </a:t>
            </a:r>
            <a:r>
              <a:rPr lang="en-US" sz="1100" dirty="0">
                <a:latin typeface="Bahnschrift" panose="020B0502040204020203" pitchFamily="34" charset="0"/>
                <a:hlinkClick r:id="rId2"/>
              </a:rPr>
              <a:t>SLMPD</a:t>
            </a:r>
            <a:endParaRPr lang="en-US" sz="1100" dirty="0">
              <a:latin typeface="Bahnschrift" panose="020B0502040204020203" pitchFamily="34" charset="0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200-000007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3981925"/>
              </p:ext>
            </p:extLst>
          </p:nvPr>
        </p:nvGraphicFramePr>
        <p:xfrm>
          <a:off x="0" y="1268761"/>
          <a:ext cx="9144000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568167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3767" y="252676"/>
            <a:ext cx="4176464" cy="944076"/>
          </a:xfrm>
        </p:spPr>
        <p:txBody>
          <a:bodyPr>
            <a:normAutofit fontScale="90000"/>
          </a:bodyPr>
          <a:lstStyle/>
          <a:p>
            <a:r>
              <a:rPr dirty="0">
                <a:latin typeface="Bahnschrift" panose="020B0502040204020203" pitchFamily="34" charset="0"/>
              </a:rPr>
              <a:t>Central West End</a:t>
            </a:r>
            <a:br>
              <a:rPr lang="en-US" dirty="0">
                <a:latin typeface="Bahnschrift" panose="020B0502040204020203" pitchFamily="34" charset="0"/>
              </a:rPr>
            </a:br>
            <a:r>
              <a:rPr lang="en-US" dirty="0">
                <a:latin typeface="Bahnschrift" panose="020B0502040204020203" pitchFamily="34" charset="0"/>
              </a:rPr>
              <a:t>Crimes by time of day</a:t>
            </a:r>
            <a:endParaRPr dirty="0">
              <a:latin typeface="Bahnschrift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17452" y="6597352"/>
            <a:ext cx="11910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Bahnschrift" panose="020B0502040204020203" pitchFamily="34" charset="0"/>
              </a:rPr>
              <a:t>Source: </a:t>
            </a:r>
            <a:r>
              <a:rPr lang="en-US" sz="1100" dirty="0">
                <a:latin typeface="Bahnschrift" panose="020B0502040204020203" pitchFamily="34" charset="0"/>
                <a:hlinkClick r:id="rId2"/>
              </a:rPr>
              <a:t>SLMPD</a:t>
            </a:r>
            <a:endParaRPr lang="en-US" sz="1100" dirty="0">
              <a:latin typeface="Bahnschrift" panose="020B0502040204020203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3318" y="5907760"/>
            <a:ext cx="216024" cy="2160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53318" y="6267800"/>
            <a:ext cx="216024" cy="2160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69342" y="5877272"/>
            <a:ext cx="23184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Bahnschrift" panose="020B0502040204020203" pitchFamily="34" charset="0"/>
              </a:rPr>
              <a:t>51.35% - Daytime (8AM-8PM)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9341" y="6237312"/>
            <a:ext cx="23904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Bahnschrift" panose="020B0502040204020203" pitchFamily="34" charset="0"/>
              </a:rPr>
              <a:t>48.65% - Nighttime (8PM-8AM)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2339922"/>
              </p:ext>
            </p:extLst>
          </p:nvPr>
        </p:nvGraphicFramePr>
        <p:xfrm>
          <a:off x="0" y="1340769"/>
          <a:ext cx="9143999" cy="5517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328070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917452" y="6597352"/>
            <a:ext cx="11910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Bahnschrift" panose="020B0502040204020203" pitchFamily="34" charset="0"/>
              </a:rPr>
              <a:t>Source: </a:t>
            </a:r>
            <a:r>
              <a:rPr lang="en-US" sz="1100" dirty="0">
                <a:latin typeface="Bahnschrift" panose="020B0502040204020203" pitchFamily="34" charset="0"/>
                <a:hlinkClick r:id="rId2"/>
              </a:rPr>
              <a:t>SLMPD</a:t>
            </a:r>
            <a:endParaRPr lang="en-US" sz="1100" dirty="0">
              <a:latin typeface="Bahnschrift" panose="020B0502040204020203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975989" y="252676"/>
            <a:ext cx="5192021" cy="944076"/>
          </a:xfrm>
        </p:spPr>
        <p:txBody>
          <a:bodyPr>
            <a:normAutofit fontScale="90000"/>
          </a:bodyPr>
          <a:lstStyle/>
          <a:p>
            <a:r>
              <a:rPr dirty="0">
                <a:latin typeface="Bahnschrift" panose="020B0502040204020203" pitchFamily="34" charset="0"/>
              </a:rPr>
              <a:t>Central West End</a:t>
            </a:r>
            <a:br>
              <a:rPr lang="en-US" dirty="0">
                <a:latin typeface="Bahnschrift" panose="020B0502040204020203" pitchFamily="34" charset="0"/>
              </a:rPr>
            </a:br>
            <a:r>
              <a:rPr lang="en-US" dirty="0">
                <a:latin typeface="Bahnschrift" panose="020B0502040204020203" pitchFamily="34" charset="0"/>
              </a:rPr>
              <a:t>Crimes by day of the Month</a:t>
            </a:r>
            <a:endParaRPr dirty="0">
              <a:latin typeface="Bahnschrift" panose="020B0502040204020203" pitchFamily="34" charset="0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2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3811597"/>
              </p:ext>
            </p:extLst>
          </p:nvPr>
        </p:nvGraphicFramePr>
        <p:xfrm>
          <a:off x="0" y="1340768"/>
          <a:ext cx="9144000" cy="55172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45727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486"/>
          <a:stretch/>
        </p:blipFill>
        <p:spPr>
          <a:xfrm>
            <a:off x="0" y="0"/>
            <a:ext cx="9180512" cy="692627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763689" y="3728065"/>
            <a:ext cx="687022" cy="276999"/>
          </a:xfrm>
          <a:prstGeom prst="rect">
            <a:avLst/>
          </a:prstGeom>
          <a:solidFill>
            <a:sysClr val="window" lastClr="FFFFFF"/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</a:rPr>
              <a:t>WUMC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267744" y="3402795"/>
            <a:ext cx="1702024" cy="314980"/>
          </a:xfrm>
          <a:prstGeom prst="straightConnector1">
            <a:avLst/>
          </a:prstGeom>
          <a:noFill/>
          <a:ln w="28575" cap="flat" cmpd="sng" algn="ctr">
            <a:solidFill>
              <a:schemeClr val="accent2">
                <a:lumMod val="75000"/>
              </a:schemeClr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6" name="Straight Arrow Connector 15"/>
          <p:cNvCxnSpPr>
            <a:stCxn id="14" idx="3"/>
          </p:cNvCxnSpPr>
          <p:nvPr/>
        </p:nvCxnSpPr>
        <p:spPr>
          <a:xfrm>
            <a:off x="2450711" y="3866565"/>
            <a:ext cx="1521922" cy="177330"/>
          </a:xfrm>
          <a:prstGeom prst="straightConnector1">
            <a:avLst/>
          </a:prstGeom>
          <a:noFill/>
          <a:ln w="28575" cap="flat" cmpd="sng" algn="ctr">
            <a:solidFill>
              <a:schemeClr val="accent2">
                <a:lumMod val="75000"/>
              </a:schemeClr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7" name="Straight Arrow Connector 16"/>
          <p:cNvCxnSpPr/>
          <p:nvPr/>
        </p:nvCxnSpPr>
        <p:spPr>
          <a:xfrm flipV="1">
            <a:off x="2267744" y="4385636"/>
            <a:ext cx="1884907" cy="300635"/>
          </a:xfrm>
          <a:prstGeom prst="straightConnector1">
            <a:avLst/>
          </a:prstGeom>
          <a:noFill/>
          <a:ln w="28575" cap="flat" cmpd="sng" algn="ctr">
            <a:solidFill>
              <a:schemeClr val="accent2">
                <a:lumMod val="75000"/>
              </a:schemeClr>
            </a:solidFill>
            <a:prstDash val="solid"/>
            <a:miter lim="800000"/>
            <a:tailEnd type="triangle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1043608" y="3068960"/>
            <a:ext cx="1701859" cy="523220"/>
          </a:xfrm>
          <a:prstGeom prst="rect">
            <a:avLst/>
          </a:prstGeom>
          <a:solidFill>
            <a:sysClr val="window" lastClr="FFFFFF"/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</a:rPr>
              <a:t>Central West End Neighborhood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220681" y="4300381"/>
            <a:ext cx="1407103" cy="738664"/>
          </a:xfrm>
          <a:prstGeom prst="rect">
            <a:avLst/>
          </a:prstGeom>
          <a:solidFill>
            <a:sysClr val="window" lastClr="FFFFFF"/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</a:rPr>
              <a:t>Forest Park Southeast Neighborhood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499992" y="2132856"/>
            <a:ext cx="156715" cy="215444"/>
          </a:xfrm>
          <a:prstGeom prst="rect">
            <a:avLst/>
          </a:prstGeom>
          <a:solidFill>
            <a:sysClr val="window" lastClr="FFFFFF"/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</a:rPr>
              <a:t>6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891176" y="3187351"/>
            <a:ext cx="156715" cy="215444"/>
          </a:xfrm>
          <a:prstGeom prst="rect">
            <a:avLst/>
          </a:prstGeom>
          <a:solidFill>
            <a:sysClr val="window" lastClr="FFFFFF"/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</a:rPr>
              <a:t>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126442" y="3759756"/>
            <a:ext cx="156715" cy="215444"/>
          </a:xfrm>
          <a:prstGeom prst="rect">
            <a:avLst/>
          </a:prstGeom>
          <a:solidFill>
            <a:sysClr val="window" lastClr="FFFFFF"/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</a:rPr>
              <a:t>4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931765" y="4927703"/>
            <a:ext cx="156715" cy="215444"/>
          </a:xfrm>
          <a:prstGeom prst="rect">
            <a:avLst/>
          </a:prstGeom>
          <a:solidFill>
            <a:sysClr val="window" lastClr="FFFFFF"/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</a:rPr>
              <a:t>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770832" y="4509700"/>
            <a:ext cx="156715" cy="215444"/>
          </a:xfrm>
          <a:prstGeom prst="rect">
            <a:avLst/>
          </a:prstGeom>
          <a:solidFill>
            <a:sysClr val="window" lastClr="FFFFFF"/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</a:rPr>
              <a:t>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995936" y="5949280"/>
            <a:ext cx="156715" cy="215444"/>
          </a:xfrm>
          <a:prstGeom prst="rect">
            <a:avLst/>
          </a:prstGeom>
          <a:solidFill>
            <a:sysClr val="window" lastClr="FFFFFF"/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</a:rPr>
              <a:t>1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1761" y="251298"/>
            <a:ext cx="3876990" cy="945454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Bahnschrift" panose="020B0502040204020203" pitchFamily="34" charset="0"/>
              </a:rPr>
              <a:t>City of St Louis</a:t>
            </a:r>
            <a:br>
              <a:rPr lang="en-US" dirty="0">
                <a:latin typeface="Bahnschrift" panose="020B0502040204020203" pitchFamily="34" charset="0"/>
              </a:rPr>
            </a:br>
            <a:r>
              <a:rPr lang="en-US" dirty="0">
                <a:latin typeface="Bahnschrift" panose="020B0502040204020203" pitchFamily="34" charset="0"/>
              </a:rPr>
              <a:t>Police Districts</a:t>
            </a:r>
          </a:p>
        </p:txBody>
      </p:sp>
    </p:spTree>
    <p:extLst>
      <p:ext uri="{BB962C8B-B14F-4D97-AF65-F5344CB8AC3E}">
        <p14:creationId xmlns:p14="http://schemas.microsoft.com/office/powerpoint/2010/main" val="149488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332656"/>
            <a:ext cx="5846275" cy="808124"/>
          </a:xfrm>
        </p:spPr>
        <p:txBody>
          <a:bodyPr/>
          <a:lstStyle/>
          <a:p>
            <a:r>
              <a:rPr dirty="0">
                <a:latin typeface="Bahnschrift" panose="020B0502040204020203" pitchFamily="34" charset="0"/>
              </a:rPr>
              <a:t>District 5 </a:t>
            </a:r>
            <a:r>
              <a:rPr lang="en-US" dirty="0">
                <a:latin typeface="Bahnschrift" panose="020B0502040204020203" pitchFamily="34" charset="0"/>
              </a:rPr>
              <a:t>Summary Notes</a:t>
            </a:r>
            <a:endParaRPr dirty="0">
              <a:latin typeface="Bahnschrift" panose="020B0502040204020203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67545" y="1484784"/>
            <a:ext cx="2880319" cy="468052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44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59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There are 15 neighborhoods in District 5.</a:t>
            </a:r>
          </a:p>
          <a:p>
            <a:pPr marL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400" dirty="0">
              <a:solidFill>
                <a:srgbClr val="000000">
                  <a:alpha val="100000"/>
                </a:srgbClr>
              </a:solidFill>
              <a:latin typeface="Bahnschrift" panose="020B0502040204020203" pitchFamily="34" charset="0"/>
              <a:cs typeface="Arial"/>
            </a:endParaRPr>
          </a:p>
          <a:p>
            <a:pPr marL="114300" indent="-342900">
              <a:spcBef>
                <a:spcPts val="0"/>
              </a:spcBef>
            </a:pPr>
            <a:r>
              <a:rPr lang="en-US" sz="2400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Academy</a:t>
            </a:r>
          </a:p>
          <a:p>
            <a:pPr marL="114300" indent="-342900">
              <a:spcBef>
                <a:spcPts val="0"/>
              </a:spcBef>
            </a:pPr>
            <a:r>
              <a:rPr lang="en-US" sz="2400" dirty="0">
                <a:ln w="3175">
                  <a:solidFill>
                    <a:schemeClr val="tx1"/>
                  </a:solidFill>
                </a:ln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Central West End</a:t>
            </a:r>
          </a:p>
          <a:p>
            <a:pPr marL="114300" indent="-342900">
              <a:spcBef>
                <a:spcPts val="0"/>
              </a:spcBef>
            </a:pPr>
            <a:r>
              <a:rPr lang="en-US" sz="2400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DeBaliviere Place</a:t>
            </a:r>
          </a:p>
          <a:p>
            <a:pPr marL="114300" indent="-342900">
              <a:spcBef>
                <a:spcPts val="0"/>
              </a:spcBef>
            </a:pPr>
            <a:r>
              <a:rPr lang="en-US" sz="2400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Fountain Park</a:t>
            </a:r>
          </a:p>
          <a:p>
            <a:pPr marL="114300" indent="-342900">
              <a:spcBef>
                <a:spcPts val="0"/>
              </a:spcBef>
            </a:pPr>
            <a:r>
              <a:rPr lang="en-US" sz="2400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Hamilton Heights</a:t>
            </a:r>
          </a:p>
          <a:p>
            <a:pPr marL="114300" indent="-342900">
              <a:spcBef>
                <a:spcPts val="0"/>
              </a:spcBef>
            </a:pPr>
            <a:r>
              <a:rPr lang="en-US" sz="2400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Kingsway East</a:t>
            </a:r>
          </a:p>
          <a:p>
            <a:pPr marL="114300" indent="-342900">
              <a:spcBef>
                <a:spcPts val="0"/>
              </a:spcBef>
            </a:pPr>
            <a:r>
              <a:rPr lang="en-US" sz="2400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Kingsway West</a:t>
            </a:r>
          </a:p>
          <a:p>
            <a:pPr marL="114300" indent="-342900">
              <a:spcBef>
                <a:spcPts val="0"/>
              </a:spcBef>
            </a:pPr>
            <a:r>
              <a:rPr lang="en-US" sz="2400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Lewis Place</a:t>
            </a:r>
          </a:p>
          <a:p>
            <a:pPr marL="114300" indent="-342900">
              <a:spcBef>
                <a:spcPts val="0"/>
              </a:spcBef>
            </a:pPr>
            <a:r>
              <a:rPr lang="en-US" sz="2400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Skinker-DeBaliviere</a:t>
            </a:r>
          </a:p>
          <a:p>
            <a:pPr marL="114300" indent="-342900">
              <a:spcBef>
                <a:spcPts val="0"/>
              </a:spcBef>
            </a:pPr>
            <a:r>
              <a:rPr lang="en-US" sz="2400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The Greater Ville</a:t>
            </a:r>
          </a:p>
          <a:p>
            <a:pPr marL="114300" indent="-342900">
              <a:spcBef>
                <a:spcPts val="0"/>
              </a:spcBef>
            </a:pPr>
            <a:r>
              <a:rPr lang="en-US" sz="2400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The Ville</a:t>
            </a:r>
          </a:p>
          <a:p>
            <a:pPr marL="114300" indent="-342900">
              <a:spcBef>
                <a:spcPts val="0"/>
              </a:spcBef>
            </a:pPr>
            <a:r>
              <a:rPr lang="en-US" sz="2400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Vandeventer</a:t>
            </a:r>
          </a:p>
          <a:p>
            <a:pPr marL="114300" indent="-342900">
              <a:spcBef>
                <a:spcPts val="0"/>
              </a:spcBef>
            </a:pPr>
            <a:r>
              <a:rPr lang="en-US" sz="2400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Visitation Park</a:t>
            </a:r>
          </a:p>
          <a:p>
            <a:pPr marL="114300" indent="-342900">
              <a:spcBef>
                <a:spcPts val="0"/>
              </a:spcBef>
            </a:pPr>
            <a:r>
              <a:rPr lang="en-US" sz="2400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Wells-Goodfellow</a:t>
            </a:r>
          </a:p>
          <a:p>
            <a:pPr marL="114300" indent="-342900">
              <a:spcBef>
                <a:spcPts val="0"/>
              </a:spcBef>
            </a:pPr>
            <a:r>
              <a:rPr lang="en-US" sz="2400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West End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80312" y="6534472"/>
            <a:ext cx="11910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Bahnschrift" panose="020B0502040204020203" pitchFamily="34" charset="0"/>
              </a:rPr>
              <a:t>Source: </a:t>
            </a:r>
            <a:r>
              <a:rPr lang="en-US" sz="1100" dirty="0">
                <a:latin typeface="Bahnschrift" panose="020B0502040204020203" pitchFamily="34" charset="0"/>
                <a:hlinkClick r:id="rId2"/>
              </a:rPr>
              <a:t>SLMPD</a:t>
            </a:r>
            <a:endParaRPr lang="en-US" sz="1100" dirty="0">
              <a:latin typeface="Bahnschrift" panose="020B0502040204020203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11AC26A-F61E-973E-6A97-4EE259326100}"/>
              </a:ext>
            </a:extLst>
          </p:cNvPr>
          <p:cNvSpPr txBox="1">
            <a:spLocks/>
          </p:cNvSpPr>
          <p:nvPr/>
        </p:nvSpPr>
        <p:spPr>
          <a:xfrm>
            <a:off x="3347864" y="1484784"/>
            <a:ext cx="5760641" cy="48839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44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59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Bahnschrift" panose="020B0502040204020203" pitchFamily="34" charset="0"/>
                <a:cs typeface="Arial"/>
              </a:rPr>
              <a:t>The</a:t>
            </a:r>
            <a:r>
              <a:rPr lang="en-US" sz="2400" dirty="0">
                <a:solidFill>
                  <a:srgbClr val="00B05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lowest number </a:t>
            </a:r>
            <a:r>
              <a:rPr lang="en-US" sz="2400" dirty="0">
                <a:solidFill>
                  <a:schemeClr val="tx1"/>
                </a:solidFill>
                <a:latin typeface="Bahnschrift" panose="020B0502040204020203" pitchFamily="34" charset="0"/>
                <a:cs typeface="Arial"/>
              </a:rPr>
              <a:t>of crimes </a:t>
            </a:r>
            <a:r>
              <a:rPr lang="en-US" sz="2400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in one neighborhood was </a:t>
            </a:r>
            <a:r>
              <a:rPr lang="en-US" sz="2400" u="sng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7</a:t>
            </a:r>
            <a:r>
              <a:rPr lang="en-US" sz="2400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in </a:t>
            </a:r>
            <a:r>
              <a:rPr lang="en-US" sz="2400" dirty="0">
                <a:ln w="3175">
                  <a:noFill/>
                </a:ln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Lewis Place</a:t>
            </a:r>
          </a:p>
          <a:p>
            <a:r>
              <a:rPr lang="en-US" sz="2400" dirty="0">
                <a:solidFill>
                  <a:schemeClr val="tx1"/>
                </a:solidFill>
                <a:latin typeface="Bahnschrift" panose="020B0502040204020203" pitchFamily="34" charset="0"/>
                <a:cs typeface="Arial"/>
              </a:rPr>
              <a:t>The</a:t>
            </a:r>
            <a:r>
              <a:rPr lang="en-US" sz="2400" dirty="0">
                <a:solidFill>
                  <a:srgbClr val="FF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highest number </a:t>
            </a:r>
            <a:r>
              <a:rPr lang="en-US" sz="2400" dirty="0">
                <a:solidFill>
                  <a:schemeClr val="tx1"/>
                </a:solidFill>
                <a:latin typeface="Bahnschrift" panose="020B0502040204020203" pitchFamily="34" charset="0"/>
                <a:cs typeface="Arial"/>
              </a:rPr>
              <a:t>of crimes </a:t>
            </a:r>
            <a:r>
              <a:rPr lang="en-US" sz="2400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in one neighborhood was </a:t>
            </a:r>
            <a:r>
              <a:rPr lang="en-US" sz="2400" u="sng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178</a:t>
            </a:r>
            <a:r>
              <a:rPr lang="en-US" sz="2400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in the </a:t>
            </a:r>
            <a:r>
              <a:rPr lang="en-US" sz="2400" dirty="0">
                <a:ln w="3175">
                  <a:noFill/>
                </a:ln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Central West End</a:t>
            </a:r>
          </a:p>
          <a:p>
            <a:r>
              <a:rPr lang="en-US" sz="2400" dirty="0">
                <a:solidFill>
                  <a:schemeClr val="tx1"/>
                </a:solidFill>
                <a:latin typeface="Bahnschrift" panose="020B0502040204020203" pitchFamily="34" charset="0"/>
                <a:cs typeface="Arial"/>
              </a:rPr>
              <a:t>The average number of crimes per neighborhood </a:t>
            </a:r>
            <a:r>
              <a:rPr lang="en-US" sz="2400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was </a:t>
            </a:r>
            <a:r>
              <a:rPr lang="en-US" sz="2400" u="sng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49.73</a:t>
            </a:r>
          </a:p>
          <a:p>
            <a:r>
              <a:rPr lang="en-US" sz="2400" dirty="0">
                <a:solidFill>
                  <a:schemeClr val="tx1"/>
                </a:solidFill>
                <a:latin typeface="Bahnschrift" panose="020B0502040204020203" pitchFamily="34" charset="0"/>
                <a:cs typeface="Arial"/>
              </a:rPr>
              <a:t>The </a:t>
            </a:r>
            <a:r>
              <a:rPr lang="en-US" sz="2400" dirty="0">
                <a:solidFill>
                  <a:srgbClr val="00B05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lowest crime rate </a:t>
            </a:r>
            <a:r>
              <a:rPr lang="en-US" sz="2400" dirty="0">
                <a:solidFill>
                  <a:schemeClr val="tx1"/>
                </a:solidFill>
                <a:latin typeface="Bahnschrift" panose="020B0502040204020203" pitchFamily="34" charset="0"/>
                <a:cs typeface="Arial"/>
              </a:rPr>
              <a:t>per 100,000 </a:t>
            </a:r>
            <a:r>
              <a:rPr lang="en-US" sz="2400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in one neighborhood was </a:t>
            </a:r>
            <a:r>
              <a:rPr lang="en-US" sz="2400" u="sng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487.3</a:t>
            </a:r>
            <a:r>
              <a:rPr lang="en-US" sz="2400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in Skinker/</a:t>
            </a:r>
            <a:r>
              <a:rPr lang="en-US" sz="2400" dirty="0" err="1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DeBaliviere</a:t>
            </a:r>
            <a:endParaRPr lang="en-US" sz="2400" dirty="0">
              <a:ln w="3175">
                <a:solidFill>
                  <a:schemeClr val="tx1"/>
                </a:solidFill>
              </a:ln>
              <a:solidFill>
                <a:srgbClr val="000000">
                  <a:alpha val="100000"/>
                </a:srgbClr>
              </a:solidFill>
              <a:latin typeface="Bahnschrift" panose="020B0502040204020203" pitchFamily="34" charset="0"/>
              <a:cs typeface="Arial"/>
            </a:endParaRPr>
          </a:p>
          <a:p>
            <a:r>
              <a:rPr lang="en-US" sz="2400" dirty="0">
                <a:solidFill>
                  <a:schemeClr val="tx1"/>
                </a:solidFill>
                <a:latin typeface="Bahnschrift" panose="020B0502040204020203" pitchFamily="34" charset="0"/>
                <a:cs typeface="Arial"/>
              </a:rPr>
              <a:t>The</a:t>
            </a:r>
            <a:r>
              <a:rPr lang="en-US" sz="2400" dirty="0">
                <a:solidFill>
                  <a:srgbClr val="FF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highest crime rate </a:t>
            </a:r>
            <a:r>
              <a:rPr lang="en-US" sz="2400" dirty="0">
                <a:solidFill>
                  <a:schemeClr val="tx1"/>
                </a:solidFill>
                <a:latin typeface="Bahnschrift" panose="020B0502040204020203" pitchFamily="34" charset="0"/>
                <a:cs typeface="Arial"/>
              </a:rPr>
              <a:t>per 100,000 in one neighborhood was </a:t>
            </a:r>
            <a:r>
              <a:rPr lang="en-US" sz="2400" u="sng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3069.77</a:t>
            </a:r>
            <a:r>
              <a:rPr lang="en-US" sz="2400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in Fountain Park</a:t>
            </a:r>
            <a:endParaRPr lang="en-US" sz="2400" dirty="0">
              <a:ln w="3175">
                <a:solidFill>
                  <a:schemeClr val="tx1"/>
                </a:solidFill>
              </a:ln>
              <a:solidFill>
                <a:srgbClr val="000000">
                  <a:alpha val="100000"/>
                </a:srgbClr>
              </a:solidFill>
              <a:latin typeface="Bahnschrift" panose="020B0502040204020203" pitchFamily="34" charset="0"/>
              <a:cs typeface="Arial"/>
            </a:endParaRPr>
          </a:p>
          <a:p>
            <a:r>
              <a:rPr lang="en-US" sz="2400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The overall crime rate in District 5 was </a:t>
            </a:r>
            <a:r>
              <a:rPr lang="en-US" sz="2400" u="sng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1318.99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6045" y="332656"/>
            <a:ext cx="5937755" cy="864096"/>
          </a:xfrm>
        </p:spPr>
        <p:txBody>
          <a:bodyPr>
            <a:normAutofit/>
          </a:bodyPr>
          <a:lstStyle/>
          <a:p>
            <a:r>
              <a:rPr dirty="0">
                <a:latin typeface="Bahnschrift" panose="020B0502040204020203" pitchFamily="34" charset="0"/>
              </a:rPr>
              <a:t>District 2</a:t>
            </a:r>
            <a:r>
              <a:rPr lang="en-US" dirty="0">
                <a:latin typeface="Bahnschrift" panose="020B0502040204020203" pitchFamily="34" charset="0"/>
              </a:rPr>
              <a:t> Summary Notes</a:t>
            </a:r>
            <a:endParaRPr dirty="0">
              <a:latin typeface="Bahnschrift" panose="020B0502040204020203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59973" y="1340768"/>
            <a:ext cx="3096344" cy="54553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44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59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>
              <a:spcBef>
                <a:spcPts val="0"/>
              </a:spcBef>
              <a:buNone/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There are 19 neighborhoods in District 2.</a:t>
            </a:r>
          </a:p>
          <a:p>
            <a:pPr marL="0" algn="ctr">
              <a:spcBef>
                <a:spcPts val="0"/>
              </a:spcBef>
              <a:buNone/>
            </a:pPr>
            <a:endParaRPr lang="en-US" sz="1400" dirty="0">
              <a:solidFill>
                <a:srgbClr val="000000">
                  <a:alpha val="100000"/>
                </a:srgbClr>
              </a:solidFill>
              <a:latin typeface="Bahnschrift" panose="020B0502040204020203" pitchFamily="34" charset="0"/>
              <a:cs typeface="Arial"/>
            </a:endParaRPr>
          </a:p>
          <a:p>
            <a:pPr marL="114300" indent="-342900">
              <a:spcBef>
                <a:spcPts val="0"/>
              </a:spcBef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Botanical Heights</a:t>
            </a:r>
          </a:p>
          <a:p>
            <a:pPr marL="114300" indent="-342900">
              <a:spcBef>
                <a:spcPts val="0"/>
              </a:spcBef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Cheltenham</a:t>
            </a:r>
          </a:p>
          <a:p>
            <a:pPr marL="114300" indent="-342900">
              <a:spcBef>
                <a:spcPts val="0"/>
              </a:spcBef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Clayton-Tamm</a:t>
            </a:r>
          </a:p>
          <a:p>
            <a:pPr marL="114300" indent="-342900">
              <a:spcBef>
                <a:spcPts val="0"/>
              </a:spcBef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Clifton Heights</a:t>
            </a:r>
          </a:p>
          <a:p>
            <a:pPr marL="114300" indent="-342900">
              <a:spcBef>
                <a:spcPts val="0"/>
              </a:spcBef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Ellendale</a:t>
            </a:r>
          </a:p>
          <a:p>
            <a:pPr marL="114300" indent="-342900">
              <a:spcBef>
                <a:spcPts val="0"/>
              </a:spcBef>
            </a:pPr>
            <a:r>
              <a:rPr lang="en-US" sz="1400" dirty="0">
                <a:ln w="3175">
                  <a:solidFill>
                    <a:schemeClr val="tx1"/>
                  </a:solidFill>
                </a:ln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Forest Park Southeast</a:t>
            </a:r>
          </a:p>
          <a:p>
            <a:pPr marL="114300" indent="-342900">
              <a:spcBef>
                <a:spcPts val="0"/>
              </a:spcBef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Franz Park</a:t>
            </a:r>
          </a:p>
          <a:p>
            <a:pPr marL="114300" indent="-342900">
              <a:spcBef>
                <a:spcPts val="0"/>
              </a:spcBef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Hi-Pointe</a:t>
            </a:r>
          </a:p>
          <a:p>
            <a:pPr marL="114300" indent="-342900">
              <a:spcBef>
                <a:spcPts val="0"/>
              </a:spcBef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Kings Oak</a:t>
            </a:r>
          </a:p>
          <a:p>
            <a:pPr marL="114300" indent="-342900">
              <a:spcBef>
                <a:spcPts val="0"/>
              </a:spcBef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Lindenwood Park</a:t>
            </a:r>
          </a:p>
          <a:p>
            <a:pPr marL="114300" indent="-342900">
              <a:spcBef>
                <a:spcPts val="0"/>
              </a:spcBef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Northampton</a:t>
            </a:r>
          </a:p>
          <a:p>
            <a:pPr marL="114300" indent="-342900">
              <a:spcBef>
                <a:spcPts val="0"/>
              </a:spcBef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Shaw</a:t>
            </a:r>
          </a:p>
          <a:p>
            <a:pPr marL="114300" indent="-342900">
              <a:spcBef>
                <a:spcPts val="0"/>
              </a:spcBef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Southampton</a:t>
            </a:r>
          </a:p>
          <a:p>
            <a:pPr marL="114300" indent="-342900">
              <a:spcBef>
                <a:spcPts val="0"/>
              </a:spcBef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Southwest Garden</a:t>
            </a:r>
          </a:p>
          <a:p>
            <a:pPr marL="114300" indent="-342900">
              <a:spcBef>
                <a:spcPts val="0"/>
              </a:spcBef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St. Louis Hills</a:t>
            </a:r>
          </a:p>
          <a:p>
            <a:pPr marL="114300" indent="-342900">
              <a:spcBef>
                <a:spcPts val="0"/>
              </a:spcBef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The Hill</a:t>
            </a:r>
          </a:p>
          <a:p>
            <a:pPr marL="114300" indent="-342900">
              <a:spcBef>
                <a:spcPts val="0"/>
              </a:spcBef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Tiffany</a:t>
            </a:r>
          </a:p>
          <a:p>
            <a:pPr marL="114300" indent="-342900">
              <a:spcBef>
                <a:spcPts val="0"/>
              </a:spcBef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Tower Grove South</a:t>
            </a:r>
          </a:p>
          <a:p>
            <a:pPr marL="114300" indent="-342900">
              <a:spcBef>
                <a:spcPts val="0"/>
              </a:spcBef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Wydown-Skinker</a:t>
            </a:r>
          </a:p>
          <a:p>
            <a:pPr marL="114300" indent="-342900">
              <a:spcBef>
                <a:spcPts val="0"/>
              </a:spcBef>
            </a:pPr>
            <a:endParaRPr lang="en-US" sz="1400" dirty="0">
              <a:solidFill>
                <a:srgbClr val="000000">
                  <a:alpha val="100000"/>
                </a:srgbClr>
              </a:solidFill>
              <a:latin typeface="Bahnschrift" panose="020B0502040204020203" pitchFamily="34" charset="0"/>
              <a:cs typeface="Arial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*Southampton is split between District 2 and District 1.</a:t>
            </a:r>
          </a:p>
          <a:p>
            <a:pPr marL="114300" indent="-342900">
              <a:spcBef>
                <a:spcPts val="0"/>
              </a:spcBef>
            </a:pPr>
            <a:endParaRPr lang="en-US" sz="1400" dirty="0">
              <a:solidFill>
                <a:srgbClr val="000000">
                  <a:alpha val="100000"/>
                </a:srgbClr>
              </a:solidFill>
              <a:latin typeface="Bahnschrift" panose="020B0502040204020203" pitchFamily="34" charset="0"/>
              <a:cs typeface="Arial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275856" y="1412776"/>
            <a:ext cx="5472607" cy="4896544"/>
          </a:xfrm>
        </p:spPr>
        <p:txBody>
          <a:bodyPr>
            <a:noAutofit/>
          </a:bodyPr>
          <a:lstStyle/>
          <a:p>
            <a:r>
              <a:rPr sz="2000" b="0" i="0" u="none" cap="none" dirty="0">
                <a:solidFill>
                  <a:schemeClr val="tx1"/>
                </a:solidFill>
                <a:latin typeface="Bahnschrift" panose="020B0502040204020203" pitchFamily="34" charset="0"/>
                <a:cs typeface="Arial"/>
              </a:rPr>
              <a:t>The</a:t>
            </a:r>
            <a:r>
              <a:rPr sz="2000" b="0" i="0" u="none" cap="none" dirty="0">
                <a:solidFill>
                  <a:srgbClr val="00B05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lang="en-US" sz="2000" dirty="0">
                <a:solidFill>
                  <a:srgbClr val="00B05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l</a:t>
            </a:r>
            <a:r>
              <a:rPr lang="en-US" sz="2000" b="0" i="0" u="none" cap="none" dirty="0">
                <a:solidFill>
                  <a:srgbClr val="00B05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owest number </a:t>
            </a:r>
            <a:r>
              <a:rPr sz="2000" b="0" i="0" u="none" cap="none" dirty="0">
                <a:solidFill>
                  <a:schemeClr val="tx1"/>
                </a:solidFill>
                <a:latin typeface="Bahnschrift" panose="020B0502040204020203" pitchFamily="34" charset="0"/>
                <a:cs typeface="Arial"/>
              </a:rPr>
              <a:t>of crimes in one neighborhood was </a:t>
            </a:r>
            <a:r>
              <a:rPr lang="en-US" sz="2000" b="0" i="0" u="sng" cap="none" dirty="0">
                <a:solidFill>
                  <a:schemeClr val="tx1"/>
                </a:solidFill>
                <a:latin typeface="Bahnschrift" panose="020B0502040204020203" pitchFamily="34" charset="0"/>
                <a:cs typeface="Arial"/>
              </a:rPr>
              <a:t>4</a:t>
            </a:r>
            <a:r>
              <a:rPr sz="20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lang="en-US" sz="2000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in Kings Oak</a:t>
            </a:r>
            <a:endParaRPr sz="2000" b="0" i="0" u="none" cap="none" dirty="0">
              <a:solidFill>
                <a:srgbClr val="000000">
                  <a:alpha val="100000"/>
                </a:srgbClr>
              </a:solidFill>
              <a:latin typeface="Bahnschrift" panose="020B0502040204020203" pitchFamily="34" charset="0"/>
              <a:cs typeface="Arial"/>
            </a:endParaRPr>
          </a:p>
          <a:p>
            <a:r>
              <a:rPr sz="2000" b="0" i="0" u="none" cap="none" dirty="0">
                <a:solidFill>
                  <a:schemeClr val="tx1"/>
                </a:solidFill>
                <a:latin typeface="Bahnschrift" panose="020B0502040204020203" pitchFamily="34" charset="0"/>
                <a:cs typeface="Arial"/>
              </a:rPr>
              <a:t>The </a:t>
            </a:r>
            <a:r>
              <a:rPr lang="en-US" sz="2000" dirty="0">
                <a:solidFill>
                  <a:srgbClr val="FF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highest</a:t>
            </a:r>
            <a:r>
              <a:rPr sz="2000" b="0" i="0" u="none" cap="none" dirty="0">
                <a:solidFill>
                  <a:srgbClr val="FF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number </a:t>
            </a:r>
            <a:r>
              <a:rPr sz="2000" b="0" i="0" u="none" cap="none" dirty="0">
                <a:solidFill>
                  <a:schemeClr val="tx1"/>
                </a:solidFill>
                <a:latin typeface="Bahnschrift" panose="020B0502040204020203" pitchFamily="34" charset="0"/>
                <a:cs typeface="Arial"/>
              </a:rPr>
              <a:t>of crimes in one neighborhood was </a:t>
            </a:r>
            <a:r>
              <a:rPr lang="en-US" sz="2000" b="0" i="0" u="sng" cap="none" dirty="0">
                <a:solidFill>
                  <a:schemeClr val="tx1"/>
                </a:solidFill>
                <a:latin typeface="Bahnschrift" panose="020B0502040204020203" pitchFamily="34" charset="0"/>
                <a:cs typeface="Arial"/>
              </a:rPr>
              <a:t>105</a:t>
            </a:r>
            <a:r>
              <a:rPr sz="2000" b="0" i="0" u="none" cap="none" dirty="0">
                <a:solidFill>
                  <a:schemeClr val="tx1"/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Bahnschrift" panose="020B0502040204020203" pitchFamily="34" charset="0"/>
                <a:cs typeface="Arial"/>
              </a:rPr>
              <a:t>in Tower Grove South</a:t>
            </a:r>
          </a:p>
          <a:p>
            <a:r>
              <a:rPr sz="2000" b="0" i="0" u="none" cap="none" dirty="0">
                <a:solidFill>
                  <a:schemeClr val="tx1"/>
                </a:solidFill>
                <a:latin typeface="Bahnschrift" panose="020B0502040204020203" pitchFamily="34" charset="0"/>
                <a:cs typeface="Arial"/>
              </a:rPr>
              <a:t>The </a:t>
            </a:r>
            <a:r>
              <a:rPr lang="en-US" sz="2000" b="0" i="0" u="none" cap="none" dirty="0">
                <a:solidFill>
                  <a:schemeClr val="tx1"/>
                </a:solidFill>
                <a:latin typeface="Bahnschrift" panose="020B0502040204020203" pitchFamily="34" charset="0"/>
                <a:cs typeface="Arial"/>
              </a:rPr>
              <a:t>average</a:t>
            </a:r>
            <a:r>
              <a:rPr sz="2000" b="0" i="0" u="none" cap="none" dirty="0">
                <a:solidFill>
                  <a:schemeClr val="tx1"/>
                </a:solidFill>
                <a:latin typeface="Bahnschrift" panose="020B0502040204020203" pitchFamily="34" charset="0"/>
                <a:cs typeface="Arial"/>
              </a:rPr>
              <a:t> number of crimes </a:t>
            </a:r>
            <a:r>
              <a:rPr lang="en-US" sz="2000" b="0" i="0" u="none" cap="none" dirty="0">
                <a:solidFill>
                  <a:schemeClr val="tx1"/>
                </a:solidFill>
                <a:latin typeface="Bahnschrift" panose="020B0502040204020203" pitchFamily="34" charset="0"/>
                <a:cs typeface="Arial"/>
              </a:rPr>
              <a:t>per neighborhood </a:t>
            </a:r>
            <a:r>
              <a:rPr sz="2000" b="0" i="0" u="none" cap="none" dirty="0">
                <a:solidFill>
                  <a:schemeClr val="tx1"/>
                </a:solidFill>
                <a:latin typeface="Bahnschrift" panose="020B0502040204020203" pitchFamily="34" charset="0"/>
                <a:cs typeface="Arial"/>
              </a:rPr>
              <a:t>was </a:t>
            </a:r>
            <a:r>
              <a:rPr lang="en-US" sz="2000" b="0" i="0" u="sng" cap="none" dirty="0">
                <a:solidFill>
                  <a:schemeClr val="tx1"/>
                </a:solidFill>
                <a:latin typeface="Bahnschrift" panose="020B0502040204020203" pitchFamily="34" charset="0"/>
                <a:cs typeface="Arial"/>
              </a:rPr>
              <a:t>27.89</a:t>
            </a:r>
            <a:endParaRPr sz="2000" b="0" i="0" u="sng" cap="none" dirty="0">
              <a:solidFill>
                <a:schemeClr val="tx1"/>
              </a:solidFill>
              <a:latin typeface="Bahnschrift" panose="020B0502040204020203" pitchFamily="34" charset="0"/>
              <a:cs typeface="Arial"/>
            </a:endParaRPr>
          </a:p>
          <a:p>
            <a:r>
              <a:rPr sz="2000" b="0" i="0" u="none" cap="none" dirty="0">
                <a:solidFill>
                  <a:schemeClr val="tx1"/>
                </a:solidFill>
                <a:latin typeface="Bahnschrift" panose="020B0502040204020203" pitchFamily="34" charset="0"/>
                <a:cs typeface="Arial"/>
              </a:rPr>
              <a:t>The </a:t>
            </a:r>
            <a:r>
              <a:rPr lang="en-US" sz="2000" b="0" i="0" u="none" cap="none" dirty="0">
                <a:solidFill>
                  <a:srgbClr val="00B05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lowest</a:t>
            </a:r>
            <a:r>
              <a:rPr sz="2000" b="0" i="0" u="none" cap="none" dirty="0">
                <a:solidFill>
                  <a:srgbClr val="00B05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lang="en-US" sz="2000" b="0" i="0" u="none" cap="none" dirty="0">
                <a:solidFill>
                  <a:srgbClr val="00B05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crime </a:t>
            </a:r>
            <a:r>
              <a:rPr sz="2000" b="0" i="0" u="none" cap="none" dirty="0">
                <a:solidFill>
                  <a:srgbClr val="00B05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rate </a:t>
            </a:r>
            <a:r>
              <a:rPr lang="en-US" sz="2000" b="0" i="0" u="none" cap="none" dirty="0">
                <a:solidFill>
                  <a:schemeClr val="tx1"/>
                </a:solidFill>
                <a:latin typeface="Bahnschrift" panose="020B0502040204020203" pitchFamily="34" charset="0"/>
                <a:cs typeface="Arial"/>
              </a:rPr>
              <a:t>per 100,000 </a:t>
            </a:r>
            <a:r>
              <a:rPr sz="2000" b="0" i="0" u="none" cap="none" dirty="0">
                <a:solidFill>
                  <a:schemeClr val="tx1"/>
                </a:solidFill>
                <a:latin typeface="Bahnschrift" panose="020B0502040204020203" pitchFamily="34" charset="0"/>
                <a:cs typeface="Arial"/>
              </a:rPr>
              <a:t>in one neighborhood was </a:t>
            </a:r>
            <a:r>
              <a:rPr lang="en-US" sz="2000" u="sng" dirty="0">
                <a:solidFill>
                  <a:schemeClr val="tx1"/>
                </a:solidFill>
                <a:latin typeface="Bahnschrift" panose="020B0502040204020203" pitchFamily="34" charset="0"/>
                <a:cs typeface="Arial"/>
              </a:rPr>
              <a:t>330.24</a:t>
            </a:r>
            <a:r>
              <a:rPr lang="en-US" sz="2000" b="0" i="0" u="none" cap="none" dirty="0">
                <a:solidFill>
                  <a:schemeClr val="tx1"/>
                </a:solidFill>
                <a:latin typeface="Bahnschrift" panose="020B0502040204020203" pitchFamily="34" charset="0"/>
                <a:cs typeface="Arial"/>
              </a:rPr>
              <a:t> in </a:t>
            </a:r>
            <a:r>
              <a:rPr lang="en-US" sz="20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Lindenwood Park</a:t>
            </a:r>
            <a:endParaRPr sz="2000" b="0" i="0" u="none" cap="none" dirty="0">
              <a:solidFill>
                <a:schemeClr val="tx1"/>
              </a:solidFill>
              <a:latin typeface="Bahnschrift" panose="020B0502040204020203" pitchFamily="34" charset="0"/>
              <a:cs typeface="Arial"/>
            </a:endParaRPr>
          </a:p>
          <a:p>
            <a:r>
              <a:rPr sz="2000" b="0" i="0" u="none" cap="none" dirty="0">
                <a:solidFill>
                  <a:schemeClr val="tx1"/>
                </a:solidFill>
                <a:latin typeface="Bahnschrift" panose="020B0502040204020203" pitchFamily="34" charset="0"/>
                <a:cs typeface="Arial"/>
              </a:rPr>
              <a:t>The </a:t>
            </a:r>
            <a:r>
              <a:rPr lang="en-US" sz="2000" b="0" i="0" u="none" cap="none" dirty="0">
                <a:solidFill>
                  <a:srgbClr val="FF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highest</a:t>
            </a:r>
            <a:r>
              <a:rPr sz="2000" b="0" i="0" u="none" cap="none" dirty="0">
                <a:solidFill>
                  <a:srgbClr val="FF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lang="en-US" sz="2000" b="0" i="0" u="none" cap="none" dirty="0">
                <a:solidFill>
                  <a:srgbClr val="FF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crime </a:t>
            </a:r>
            <a:r>
              <a:rPr sz="2000" b="0" i="0" u="none" cap="none" dirty="0">
                <a:solidFill>
                  <a:srgbClr val="FF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rate </a:t>
            </a:r>
            <a:r>
              <a:rPr lang="en-US" sz="2000" b="0" i="0" u="none" cap="none" dirty="0">
                <a:solidFill>
                  <a:schemeClr val="tx1"/>
                </a:solidFill>
                <a:latin typeface="Bahnschrift" panose="020B0502040204020203" pitchFamily="34" charset="0"/>
                <a:cs typeface="Arial"/>
              </a:rPr>
              <a:t>per 100,000</a:t>
            </a:r>
            <a:r>
              <a:rPr sz="2000" b="0" i="0" u="none" cap="none" dirty="0">
                <a:solidFill>
                  <a:schemeClr val="tx1"/>
                </a:solidFill>
                <a:latin typeface="Bahnschrift" panose="020B0502040204020203" pitchFamily="34" charset="0"/>
                <a:cs typeface="Arial"/>
              </a:rPr>
              <a:t> in one neighborhood </a:t>
            </a:r>
            <a:r>
              <a:rPr sz="20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was </a:t>
            </a:r>
            <a:r>
              <a:rPr lang="en-US" sz="2000" u="sng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2395.21</a:t>
            </a:r>
            <a:r>
              <a:rPr lang="en-US" sz="20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in </a:t>
            </a:r>
            <a:r>
              <a:rPr lang="en-US" sz="2000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Kings Oak</a:t>
            </a:r>
            <a:endParaRPr lang="en-US" sz="2000" b="0" i="0" u="none" cap="none" dirty="0">
              <a:solidFill>
                <a:srgbClr val="000000">
                  <a:alpha val="100000"/>
                </a:srgbClr>
              </a:solidFill>
              <a:latin typeface="Bahnschrift" panose="020B0502040204020203" pitchFamily="34" charset="0"/>
              <a:cs typeface="Arial"/>
            </a:endParaRPr>
          </a:p>
          <a:p>
            <a:r>
              <a:rPr lang="en-US" sz="2000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The overall crime rate in District 2 was </a:t>
            </a:r>
            <a:r>
              <a:rPr lang="en-US" sz="2000" u="sng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683.82</a:t>
            </a:r>
            <a:endParaRPr sz="2000" b="0" i="0" u="sng" cap="none" dirty="0">
              <a:solidFill>
                <a:srgbClr val="000000">
                  <a:alpha val="100000"/>
                </a:srgbClr>
              </a:solidFill>
              <a:latin typeface="Bahnschrift" panose="020B0502040204020203" pitchFamily="34" charset="0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80312" y="6534472"/>
            <a:ext cx="11910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Bahnschrift" panose="020B0502040204020203" pitchFamily="34" charset="0"/>
              </a:rPr>
              <a:t>Source: </a:t>
            </a:r>
            <a:r>
              <a:rPr lang="en-US" sz="1100" dirty="0">
                <a:latin typeface="Bahnschrift" panose="020B0502040204020203" pitchFamily="34" charset="0"/>
                <a:hlinkClick r:id="rId2"/>
              </a:rPr>
              <a:t>SLMPD</a:t>
            </a:r>
            <a:endParaRPr lang="en-US" sz="1100" dirty="0">
              <a:latin typeface="Bahnschrift" panose="020B0502040204020203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black">
          <a:xfrm>
            <a:off x="1665007" y="188640"/>
            <a:ext cx="5813985" cy="864096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300" dirty="0">
                <a:latin typeface="Bahnschrift" panose="020B0502040204020203" pitchFamily="34" charset="0"/>
              </a:rPr>
              <a:t>Neighborhoods vs City</a:t>
            </a:r>
            <a:br>
              <a:rPr lang="en-US" sz="2300" dirty="0">
                <a:latin typeface="Bahnschrift" panose="020B0502040204020203" pitchFamily="34" charset="0"/>
              </a:rPr>
            </a:br>
            <a:r>
              <a:rPr lang="en-US" sz="2300" dirty="0">
                <a:latin typeface="Bahnschrift" panose="020B0502040204020203" pitchFamily="34" charset="0"/>
              </a:rPr>
              <a:t>Crime rate Over the past year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0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5530064"/>
              </p:ext>
            </p:extLst>
          </p:nvPr>
        </p:nvGraphicFramePr>
        <p:xfrm>
          <a:off x="0" y="1268760"/>
          <a:ext cx="9144000" cy="5589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840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2708920"/>
            <a:ext cx="7772400" cy="1470025"/>
          </a:xfrm>
        </p:spPr>
        <p:txBody>
          <a:bodyPr/>
          <a:lstStyle/>
          <a:p>
            <a:r>
              <a:rPr dirty="0">
                <a:latin typeface="Bahnschrift" panose="020B0502040204020203" pitchFamily="34" charset="0"/>
              </a:rPr>
              <a:t>Forest Park Southeas</a:t>
            </a:r>
            <a:r>
              <a:rPr lang="en-US" dirty="0">
                <a:latin typeface="Bahnschrift" panose="020B0502040204020203" pitchFamily="34" charset="0"/>
              </a:rPr>
              <a:t>t</a:t>
            </a:r>
            <a:r>
              <a:rPr dirty="0">
                <a:latin typeface="Bahnschrift" panose="020B0502040204020203" pitchFamily="34" charset="0"/>
              </a:rPr>
              <a:t> Neighborhood Detail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8536" y="404664"/>
            <a:ext cx="5266928" cy="926976"/>
          </a:xfrm>
        </p:spPr>
        <p:txBody>
          <a:bodyPr>
            <a:normAutofit fontScale="90000"/>
          </a:bodyPr>
          <a:lstStyle/>
          <a:p>
            <a:r>
              <a:rPr dirty="0">
                <a:latin typeface="Bahnschrift" panose="020B0502040204020203" pitchFamily="34" charset="0"/>
              </a:rPr>
              <a:t>Forest Park Southeast</a:t>
            </a:r>
            <a:br>
              <a:rPr lang="en-US" dirty="0">
                <a:latin typeface="Bahnschrift" panose="020B0502040204020203" pitchFamily="34" charset="0"/>
              </a:rPr>
            </a:br>
            <a:r>
              <a:rPr dirty="0">
                <a:latin typeface="Bahnschrift" panose="020B0502040204020203" pitchFamily="34" charset="0"/>
              </a:rPr>
              <a:t>Summary</a:t>
            </a:r>
            <a:r>
              <a:rPr lang="en-US" dirty="0">
                <a:latin typeface="Bahnschrift" panose="020B0502040204020203" pitchFamily="34" charset="0"/>
              </a:rPr>
              <a:t> Notes</a:t>
            </a:r>
            <a:endParaRPr dirty="0">
              <a:latin typeface="Bahnschrift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573391"/>
            <a:ext cx="8136904" cy="5050383"/>
          </a:xfrm>
        </p:spPr>
        <p:txBody>
          <a:bodyPr>
            <a:normAutofit/>
          </a:bodyPr>
          <a:lstStyle/>
          <a:p>
            <a:r>
              <a:rPr lang="en-US" sz="2800" b="1" u="sng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46</a:t>
            </a:r>
            <a:r>
              <a:rPr sz="2800" b="1" i="0" u="sng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total crimes in </a:t>
            </a:r>
            <a:r>
              <a:rPr lang="en-US" sz="2800" b="1" u="sng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May</a:t>
            </a:r>
            <a:r>
              <a:rPr lang="en-US" sz="2800" b="1" i="0" u="sng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2025</a:t>
            </a:r>
            <a:endParaRPr sz="2800" b="1" i="0" u="sng" cap="none" dirty="0">
              <a:solidFill>
                <a:srgbClr val="000000">
                  <a:alpha val="100000"/>
                </a:srgbClr>
              </a:solidFill>
              <a:latin typeface="Bahnschrift" panose="020B0502040204020203" pitchFamily="34" charset="0"/>
              <a:cs typeface="Arial"/>
            </a:endParaRPr>
          </a:p>
          <a:p>
            <a:pPr lvl="1"/>
            <a:r>
              <a:rPr lang="en-US" sz="2400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Bahnschrift" panose="020B0502040204020203" pitchFamily="34" charset="0"/>
                <a:cs typeface="Arial"/>
              </a:rPr>
              <a:t>Up 43% </a:t>
            </a:r>
            <a:r>
              <a:rPr sz="24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compared to </a:t>
            </a:r>
            <a:r>
              <a:rPr lang="en-US" sz="2400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May</a:t>
            </a:r>
            <a:r>
              <a:rPr lang="en-US" sz="24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2024</a:t>
            </a:r>
            <a:r>
              <a:rPr sz="24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(</a:t>
            </a:r>
            <a:r>
              <a:rPr lang="en-US" sz="24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99</a:t>
            </a:r>
            <a:r>
              <a:rPr sz="24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crimes)</a:t>
            </a:r>
            <a:endParaRPr lang="en-US" sz="2400" b="0" i="0" u="none" cap="none" dirty="0">
              <a:solidFill>
                <a:srgbClr val="000000">
                  <a:alpha val="100000"/>
                </a:srgbClr>
              </a:solidFill>
              <a:latin typeface="Bahnschrift" panose="020B0502040204020203" pitchFamily="34" charset="0"/>
              <a:cs typeface="Arial"/>
            </a:endParaRPr>
          </a:p>
          <a:p>
            <a:pPr lvl="1"/>
            <a:r>
              <a:rPr lang="en-US" sz="2400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lang="en-US" sz="2400" b="1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2</a:t>
            </a:r>
            <a:r>
              <a:rPr lang="en-US" sz="2400" b="1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sz="2400" b="1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crimes against persons</a:t>
            </a:r>
            <a:r>
              <a:rPr sz="24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in </a:t>
            </a:r>
            <a:r>
              <a:rPr lang="en-US" sz="2400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May</a:t>
            </a:r>
            <a:r>
              <a:rPr lang="en-US" sz="24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2025</a:t>
            </a:r>
            <a:endParaRPr sz="2400" b="0" i="0" u="none" cap="none" dirty="0">
              <a:solidFill>
                <a:srgbClr val="000000">
                  <a:alpha val="100000"/>
                </a:srgbClr>
              </a:solidFill>
              <a:latin typeface="Bahnschrift" panose="020B0502040204020203" pitchFamily="34" charset="0"/>
              <a:cs typeface="Arial"/>
            </a:endParaRPr>
          </a:p>
          <a:p>
            <a:pPr lvl="2"/>
            <a:r>
              <a:rPr lang="en-US" sz="2000" dirty="0">
                <a:solidFill>
                  <a:srgbClr val="00B050"/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Bahnschrift" panose="020B0502040204020203" pitchFamily="34" charset="0"/>
                <a:cs typeface="Arial"/>
              </a:rPr>
              <a:t>Up 20% </a:t>
            </a:r>
            <a:r>
              <a:rPr sz="20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compared to </a:t>
            </a:r>
            <a:r>
              <a:rPr lang="en-US" sz="2000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May</a:t>
            </a:r>
            <a:r>
              <a:rPr lang="en-US" sz="20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2024 </a:t>
            </a:r>
            <a:r>
              <a:rPr lang="en-US" sz="2000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(5</a:t>
            </a:r>
            <a:r>
              <a:rPr lang="en-US" sz="20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crimes)</a:t>
            </a:r>
          </a:p>
          <a:p>
            <a:r>
              <a:rPr lang="en-US" sz="2800" b="1" u="sng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225 total crimes so far in 2025</a:t>
            </a:r>
          </a:p>
          <a:p>
            <a:pPr lvl="1"/>
            <a:r>
              <a:rPr lang="en-US" sz="2400" dirty="0">
                <a:solidFill>
                  <a:srgbClr val="00B050"/>
                </a:solidFill>
                <a:latin typeface="Bahnschrift" panose="020B0502040204020203" pitchFamily="34" charset="0"/>
                <a:cs typeface="Arial"/>
              </a:rPr>
              <a:t>Down 7% </a:t>
            </a:r>
            <a:r>
              <a:rPr lang="en-US" sz="2400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compared to this time in 2024 (291 crimes)</a:t>
            </a:r>
          </a:p>
          <a:p>
            <a:pPr lvl="1"/>
            <a:r>
              <a:rPr lang="en-US" sz="2400" b="1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28 total crimes against persons</a:t>
            </a:r>
            <a:r>
              <a:rPr lang="en-US" sz="2400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so far in 2025</a:t>
            </a:r>
          </a:p>
          <a:p>
            <a:pPr lvl="2"/>
            <a:r>
              <a:rPr lang="en-US" sz="2000" dirty="0">
                <a:solidFill>
                  <a:srgbClr val="00B050"/>
                </a:solidFill>
                <a:latin typeface="Bahnschrift" panose="020B0502040204020203" pitchFamily="34" charset="0"/>
                <a:cs typeface="Arial"/>
              </a:rPr>
              <a:t>Down 24%</a:t>
            </a:r>
            <a:r>
              <a:rPr lang="en-US" sz="2000" dirty="0">
                <a:solidFill>
                  <a:schemeClr val="tx1"/>
                </a:solidFill>
                <a:latin typeface="Bahnschrift" panose="020B0502040204020203" pitchFamily="34" charset="0"/>
                <a:cs typeface="Arial"/>
              </a:rPr>
              <a:t> when </a:t>
            </a:r>
            <a:r>
              <a:rPr lang="en-US" sz="2000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compared to this time in 2024 (39 crimes)</a:t>
            </a:r>
          </a:p>
          <a:p>
            <a:pPr lvl="2"/>
            <a:endParaRPr sz="2000" b="0" i="0" u="none" cap="none" dirty="0">
              <a:solidFill>
                <a:srgbClr val="000000">
                  <a:alpha val="100000"/>
                </a:srgbClr>
              </a:solidFill>
              <a:latin typeface="Bahnschrift" panose="020B0502040204020203" pitchFamily="34" charset="0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80312" y="6623774"/>
            <a:ext cx="11910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Bahnschrift" panose="020B0502040204020203" pitchFamily="34" charset="0"/>
              </a:rPr>
              <a:t>Source: </a:t>
            </a:r>
            <a:r>
              <a:rPr lang="en-US" sz="1100" dirty="0">
                <a:latin typeface="Bahnschrift" panose="020B0502040204020203" pitchFamily="34" charset="0"/>
                <a:hlinkClick r:id="rId2"/>
              </a:rPr>
              <a:t>SLMPD</a:t>
            </a:r>
            <a:endParaRPr lang="en-US" sz="1100" dirty="0">
              <a:latin typeface="Bahnschrift" panose="020B0502040204020203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039970"/>
              </p:ext>
            </p:extLst>
          </p:nvPr>
        </p:nvGraphicFramePr>
        <p:xfrm>
          <a:off x="323529" y="3933056"/>
          <a:ext cx="8412485" cy="2667424"/>
        </p:xfrm>
        <a:graphic>
          <a:graphicData uri="http://schemas.openxmlformats.org/drawingml/2006/table">
            <a:tbl>
              <a:tblPr/>
              <a:tblGrid>
                <a:gridCol w="16441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06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0642">
                  <a:extLst>
                    <a:ext uri="{9D8B030D-6E8A-4147-A177-3AD203B41FA5}">
                      <a16:colId xmlns:a16="http://schemas.microsoft.com/office/drawing/2014/main" val="1913472003"/>
                    </a:ext>
                  </a:extLst>
                </a:gridCol>
                <a:gridCol w="520642">
                  <a:extLst>
                    <a:ext uri="{9D8B030D-6E8A-4147-A177-3AD203B41FA5}">
                      <a16:colId xmlns:a16="http://schemas.microsoft.com/office/drawing/2014/main" val="3462737260"/>
                    </a:ext>
                  </a:extLst>
                </a:gridCol>
                <a:gridCol w="520642">
                  <a:extLst>
                    <a:ext uri="{9D8B030D-6E8A-4147-A177-3AD203B41FA5}">
                      <a16:colId xmlns:a16="http://schemas.microsoft.com/office/drawing/2014/main" val="404957732"/>
                    </a:ext>
                  </a:extLst>
                </a:gridCol>
                <a:gridCol w="520642">
                  <a:extLst>
                    <a:ext uri="{9D8B030D-6E8A-4147-A177-3AD203B41FA5}">
                      <a16:colId xmlns:a16="http://schemas.microsoft.com/office/drawing/2014/main" val="827080655"/>
                    </a:ext>
                  </a:extLst>
                </a:gridCol>
                <a:gridCol w="520642">
                  <a:extLst>
                    <a:ext uri="{9D8B030D-6E8A-4147-A177-3AD203B41FA5}">
                      <a16:colId xmlns:a16="http://schemas.microsoft.com/office/drawing/2014/main" val="3571560270"/>
                    </a:ext>
                  </a:extLst>
                </a:gridCol>
                <a:gridCol w="520642">
                  <a:extLst>
                    <a:ext uri="{9D8B030D-6E8A-4147-A177-3AD203B41FA5}">
                      <a16:colId xmlns:a16="http://schemas.microsoft.com/office/drawing/2014/main" val="3698404303"/>
                    </a:ext>
                  </a:extLst>
                </a:gridCol>
                <a:gridCol w="520642">
                  <a:extLst>
                    <a:ext uri="{9D8B030D-6E8A-4147-A177-3AD203B41FA5}">
                      <a16:colId xmlns:a16="http://schemas.microsoft.com/office/drawing/2014/main" val="1673412774"/>
                    </a:ext>
                  </a:extLst>
                </a:gridCol>
                <a:gridCol w="520642">
                  <a:extLst>
                    <a:ext uri="{9D8B030D-6E8A-4147-A177-3AD203B41FA5}">
                      <a16:colId xmlns:a16="http://schemas.microsoft.com/office/drawing/2014/main" val="2962712167"/>
                    </a:ext>
                  </a:extLst>
                </a:gridCol>
                <a:gridCol w="520642">
                  <a:extLst>
                    <a:ext uri="{9D8B030D-6E8A-4147-A177-3AD203B41FA5}">
                      <a16:colId xmlns:a16="http://schemas.microsoft.com/office/drawing/2014/main" val="2480093568"/>
                    </a:ext>
                  </a:extLst>
                </a:gridCol>
                <a:gridCol w="520642">
                  <a:extLst>
                    <a:ext uri="{9D8B030D-6E8A-4147-A177-3AD203B41FA5}">
                      <a16:colId xmlns:a16="http://schemas.microsoft.com/office/drawing/2014/main" val="2473334620"/>
                    </a:ext>
                  </a:extLst>
                </a:gridCol>
                <a:gridCol w="520642">
                  <a:extLst>
                    <a:ext uri="{9D8B030D-6E8A-4147-A177-3AD203B41FA5}">
                      <a16:colId xmlns:a16="http://schemas.microsoft.com/office/drawing/2014/main" val="505381685"/>
                    </a:ext>
                  </a:extLst>
                </a:gridCol>
                <a:gridCol w="5206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4309">
                <a:tc gridSpan="14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2025</a:t>
                      </a:r>
                      <a:endParaRPr sz="1000" dirty="0">
                        <a:solidFill>
                          <a:srgbClr val="000000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555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Crimes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Jan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Feb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Mar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Apr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May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Jun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Jul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Aug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Sep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Oct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Nov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Dec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Total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Aggravated Assault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5858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chemeClr val="tx1"/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111111"/>
                          </a:solidFill>
                          <a:effectLst/>
                          <a:latin typeface="Bahnschrift" panose="020B0502040204020203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Arson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chemeClr val="tx1"/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111111"/>
                          </a:solidFill>
                          <a:effectLst/>
                          <a:latin typeface="Bahnschrift" panose="020B0502040204020203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Burg</a:t>
                      </a: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l</a:t>
                      </a: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ary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chemeClr val="tx1"/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111111"/>
                          </a:solidFill>
                          <a:effectLst/>
                          <a:latin typeface="Bahnschrift" panose="020B0502040204020203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Homicide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chemeClr val="tx1"/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111111"/>
                          </a:solidFill>
                          <a:effectLst/>
                          <a:latin typeface="Bahnschrift" panose="020B0502040204020203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Larceny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5858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5858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15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chemeClr val="tx1"/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111111"/>
                          </a:solidFill>
                          <a:effectLst/>
                          <a:latin typeface="Bahnschrift" panose="020B0502040204020203" pitchFamily="34" charset="0"/>
                        </a:rPr>
                        <a:t>56</a:t>
                      </a:r>
                    </a:p>
                  </a:txBody>
                  <a:tcPr marL="0" marR="0" marT="0" marB="0" anchor="b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Motor Vehicle Theft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5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EE5858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9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5858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chemeClr val="tx1"/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111111"/>
                          </a:solidFill>
                          <a:effectLst/>
                          <a:latin typeface="Bahnschrift" panose="020B0502040204020203" pitchFamily="34" charset="0"/>
                        </a:rPr>
                        <a:t>20</a:t>
                      </a:r>
                    </a:p>
                  </a:txBody>
                  <a:tcPr marL="0" marR="0" marT="0" marB="0" anchor="b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Robbery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5858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chemeClr val="tx1"/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111111"/>
                          </a:solidFill>
                          <a:effectLst/>
                          <a:latin typeface="Bahnschrift" panose="020B0502040204020203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Total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9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 dirty="0">
                          <a:solidFill>
                            <a:srgbClr val="111111"/>
                          </a:solidFill>
                          <a:effectLst/>
                          <a:latin typeface="Bahnschrift" panose="020B0502040204020203" pitchFamily="34" charset="0"/>
                        </a:rPr>
                        <a:t>24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17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17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chemeClr val="tx1"/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 dirty="0">
                          <a:solidFill>
                            <a:srgbClr val="111111"/>
                          </a:solidFill>
                          <a:effectLst/>
                          <a:latin typeface="Bahnschrift" panose="020B0502040204020203" pitchFamily="34" charset="0"/>
                        </a:rPr>
                        <a:t>87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4824" y="260648"/>
            <a:ext cx="5214352" cy="864096"/>
          </a:xfrm>
        </p:spPr>
        <p:txBody>
          <a:bodyPr>
            <a:normAutofit fontScale="90000"/>
          </a:bodyPr>
          <a:lstStyle/>
          <a:p>
            <a:r>
              <a:rPr dirty="0">
                <a:latin typeface="Bahnschrift" panose="020B0502040204020203" pitchFamily="34" charset="0"/>
              </a:rPr>
              <a:t>Forest Park Southeast</a:t>
            </a:r>
            <a:br>
              <a:rPr lang="en-US" dirty="0">
                <a:latin typeface="Bahnschrift" panose="020B0502040204020203" pitchFamily="34" charset="0"/>
              </a:rPr>
            </a:br>
            <a:r>
              <a:rPr dirty="0">
                <a:latin typeface="Bahnschrift" panose="020B0502040204020203" pitchFamily="34" charset="0"/>
              </a:rPr>
              <a:t>Year to Year Comparison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8124413"/>
              </p:ext>
            </p:extLst>
          </p:nvPr>
        </p:nvGraphicFramePr>
        <p:xfrm>
          <a:off x="323529" y="1196752"/>
          <a:ext cx="8412481" cy="2667744"/>
        </p:xfrm>
        <a:graphic>
          <a:graphicData uri="http://schemas.openxmlformats.org/drawingml/2006/table">
            <a:tbl>
              <a:tblPr/>
              <a:tblGrid>
                <a:gridCol w="16441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06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06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06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06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0642">
                  <a:extLst>
                    <a:ext uri="{9D8B030D-6E8A-4147-A177-3AD203B41FA5}">
                      <a16:colId xmlns:a16="http://schemas.microsoft.com/office/drawing/2014/main" val="53511837"/>
                    </a:ext>
                  </a:extLst>
                </a:gridCol>
                <a:gridCol w="520642">
                  <a:extLst>
                    <a:ext uri="{9D8B030D-6E8A-4147-A177-3AD203B41FA5}">
                      <a16:colId xmlns:a16="http://schemas.microsoft.com/office/drawing/2014/main" val="1539502490"/>
                    </a:ext>
                  </a:extLst>
                </a:gridCol>
                <a:gridCol w="520642">
                  <a:extLst>
                    <a:ext uri="{9D8B030D-6E8A-4147-A177-3AD203B41FA5}">
                      <a16:colId xmlns:a16="http://schemas.microsoft.com/office/drawing/2014/main" val="2812974904"/>
                    </a:ext>
                  </a:extLst>
                </a:gridCol>
                <a:gridCol w="520642">
                  <a:extLst>
                    <a:ext uri="{9D8B030D-6E8A-4147-A177-3AD203B41FA5}">
                      <a16:colId xmlns:a16="http://schemas.microsoft.com/office/drawing/2014/main" val="2607679975"/>
                    </a:ext>
                  </a:extLst>
                </a:gridCol>
                <a:gridCol w="520642">
                  <a:extLst>
                    <a:ext uri="{9D8B030D-6E8A-4147-A177-3AD203B41FA5}">
                      <a16:colId xmlns:a16="http://schemas.microsoft.com/office/drawing/2014/main" val="3369481268"/>
                    </a:ext>
                  </a:extLst>
                </a:gridCol>
                <a:gridCol w="520642">
                  <a:extLst>
                    <a:ext uri="{9D8B030D-6E8A-4147-A177-3AD203B41FA5}">
                      <a16:colId xmlns:a16="http://schemas.microsoft.com/office/drawing/2014/main" val="615244208"/>
                    </a:ext>
                  </a:extLst>
                </a:gridCol>
                <a:gridCol w="520642">
                  <a:extLst>
                    <a:ext uri="{9D8B030D-6E8A-4147-A177-3AD203B41FA5}">
                      <a16:colId xmlns:a16="http://schemas.microsoft.com/office/drawing/2014/main" val="2122992084"/>
                    </a:ext>
                  </a:extLst>
                </a:gridCol>
                <a:gridCol w="520642">
                  <a:extLst>
                    <a:ext uri="{9D8B030D-6E8A-4147-A177-3AD203B41FA5}">
                      <a16:colId xmlns:a16="http://schemas.microsoft.com/office/drawing/2014/main" val="2777782218"/>
                    </a:ext>
                  </a:extLst>
                </a:gridCol>
                <a:gridCol w="52064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84309">
                <a:tc gridSpan="14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2024</a:t>
                      </a:r>
                      <a:endParaRPr sz="1000" dirty="0">
                        <a:solidFill>
                          <a:srgbClr val="000000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555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Crimes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Jan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Feb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Mar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Apr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May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Jun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Jul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Aug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Sep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Oct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Nov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Dec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Total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Aggravated Assault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chemeClr val="tx1"/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6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kern="12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ea typeface="+mn-ea"/>
                          <a:cs typeface="Arial"/>
                        </a:rPr>
                        <a:t>28</a:t>
                      </a:r>
                    </a:p>
                  </a:txBody>
                  <a:tcPr marL="9525" marR="9525" marT="9525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Arson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chemeClr val="tx1"/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kern="12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ea typeface="+mn-ea"/>
                          <a:cs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64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Burg</a:t>
                      </a: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l</a:t>
                      </a: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ary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Bahnschrift" panose="020B0502040204020203" pitchFamily="34" charset="0"/>
                          <a:cs typeface="Arial"/>
                        </a:rPr>
                        <a:t>6</a:t>
                      </a:r>
                      <a:endParaRPr sz="1100" dirty="0">
                        <a:solidFill>
                          <a:schemeClr val="tx1"/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kern="12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ea typeface="+mn-ea"/>
                          <a:cs typeface="Arial"/>
                        </a:rPr>
                        <a:t>23</a:t>
                      </a:r>
                    </a:p>
                  </a:txBody>
                  <a:tcPr marL="9525" marR="9525" marT="9525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Homicide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chemeClr val="tx1"/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kern="12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ea typeface="+mn-ea"/>
                          <a:cs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Larceny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16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29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Bahnschrift" panose="020B0502040204020203" pitchFamily="34" charset="0"/>
                          <a:cs typeface="Arial"/>
                        </a:rPr>
                        <a:t>26</a:t>
                      </a:r>
                      <a:endParaRPr sz="1100" dirty="0">
                        <a:solidFill>
                          <a:schemeClr val="tx1"/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36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17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16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kern="12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ea typeface="+mn-ea"/>
                          <a:cs typeface="Arial"/>
                        </a:rPr>
                        <a:t>200</a:t>
                      </a:r>
                    </a:p>
                  </a:txBody>
                  <a:tcPr marL="9525" marR="9525" marT="9525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Motor Vehicle Theft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6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6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Bahnschrift" panose="020B0502040204020203" pitchFamily="34" charset="0"/>
                          <a:cs typeface="Arial"/>
                        </a:rPr>
                        <a:t>5</a:t>
                      </a:r>
                      <a:endParaRPr sz="1100" dirty="0">
                        <a:solidFill>
                          <a:schemeClr val="tx1"/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8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5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5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kern="12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ea typeface="+mn-ea"/>
                          <a:cs typeface="Arial"/>
                        </a:rPr>
                        <a:t>51</a:t>
                      </a:r>
                    </a:p>
                  </a:txBody>
                  <a:tcPr marL="9525" marR="9525" marT="9525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Robbery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chemeClr val="tx1"/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kern="12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ea typeface="+mn-ea"/>
                          <a:cs typeface="Arial"/>
                        </a:rPr>
                        <a:t>7</a:t>
                      </a:r>
                    </a:p>
                  </a:txBody>
                  <a:tcPr marL="9525" marR="9525" marT="9525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Total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16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Bahnschrift" panose="020B0502040204020203" pitchFamily="34" charset="0"/>
                          <a:cs typeface="Arial"/>
                        </a:rPr>
                        <a:t>37</a:t>
                      </a:r>
                      <a:endParaRPr sz="1100" dirty="0">
                        <a:solidFill>
                          <a:schemeClr val="tx1"/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49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28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16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27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10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311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884368" y="6597352"/>
            <a:ext cx="11910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Bahnschrift" panose="020B0502040204020203" pitchFamily="34" charset="0"/>
              </a:rPr>
              <a:t>Source: </a:t>
            </a:r>
            <a:r>
              <a:rPr lang="en-US" sz="1100" dirty="0">
                <a:latin typeface="Bahnschrift" panose="020B0502040204020203" pitchFamily="34" charset="0"/>
                <a:hlinkClick r:id="rId2"/>
              </a:rPr>
              <a:t>SLMPD</a:t>
            </a:r>
            <a:endParaRPr lang="en-US" sz="1100" dirty="0">
              <a:latin typeface="Bahnschrift" panose="020B0502040204020203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0026" y="252386"/>
            <a:ext cx="4543948" cy="944076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Bahnschrift" panose="020B0502040204020203" pitchFamily="34" charset="0"/>
              </a:rPr>
              <a:t>Forest Park southeast</a:t>
            </a:r>
            <a:br>
              <a:rPr lang="en-US" dirty="0">
                <a:latin typeface="Bahnschrift" panose="020B0502040204020203" pitchFamily="34" charset="0"/>
              </a:rPr>
            </a:br>
            <a:r>
              <a:rPr lang="en-US" dirty="0">
                <a:latin typeface="Bahnschrift" panose="020B0502040204020203" pitchFamily="34" charset="0"/>
              </a:rPr>
              <a:t>2024 vs 2025</a:t>
            </a:r>
            <a:endParaRPr dirty="0">
              <a:latin typeface="Bahnschrift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17452" y="6597352"/>
            <a:ext cx="11910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Bahnschrift" panose="020B0502040204020203" pitchFamily="34" charset="0"/>
              </a:rPr>
              <a:t>Source: </a:t>
            </a:r>
            <a:r>
              <a:rPr lang="en-US" sz="1100" dirty="0">
                <a:latin typeface="Bahnschrift" panose="020B0502040204020203" pitchFamily="34" charset="0"/>
                <a:hlinkClick r:id="rId2"/>
              </a:rPr>
              <a:t>SLMPD</a:t>
            </a:r>
            <a:endParaRPr lang="en-US" sz="1100" dirty="0">
              <a:latin typeface="Bahnschrift" panose="020B0502040204020203" pitchFamily="34" charset="0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98C02CA8-31F9-4985-A82A-9D1123BEB9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1804263"/>
              </p:ext>
            </p:extLst>
          </p:nvPr>
        </p:nvGraphicFramePr>
        <p:xfrm>
          <a:off x="0" y="1268760"/>
          <a:ext cx="9144000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0435880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AMO_UNIQUEIDENTIFIER" val="Empty"/>
</p:tagLst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14087</TotalTime>
  <Words>1088</Words>
  <Application>Microsoft Office PowerPoint</Application>
  <PresentationFormat>On-screen Show (4:3)</PresentationFormat>
  <Paragraphs>523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Bahnschrift</vt:lpstr>
      <vt:lpstr>Calibri</vt:lpstr>
      <vt:lpstr>Gill Sans MT</vt:lpstr>
      <vt:lpstr>Parcel</vt:lpstr>
      <vt:lpstr>Forest Park Southeast Central West End</vt:lpstr>
      <vt:lpstr>City of St Louis Police Districts</vt:lpstr>
      <vt:lpstr>District 5 Summary Notes</vt:lpstr>
      <vt:lpstr>District 2 Summary Notes</vt:lpstr>
      <vt:lpstr>PowerPoint Presentation</vt:lpstr>
      <vt:lpstr>Forest Park Southeast Neighborhood Detail</vt:lpstr>
      <vt:lpstr>Forest Park Southeast Summary Notes</vt:lpstr>
      <vt:lpstr>Forest Park Southeast Year to Year Comparison</vt:lpstr>
      <vt:lpstr>Forest Park southeast 2024 vs 2025</vt:lpstr>
      <vt:lpstr>Forest Park southeast Crimes by day of the week</vt:lpstr>
      <vt:lpstr>Forest park southeast Crimes by time of day</vt:lpstr>
      <vt:lpstr>Forest park southeast Crimes by day of the Month</vt:lpstr>
      <vt:lpstr>Central West End Neighborhood Detail</vt:lpstr>
      <vt:lpstr>Central West End Summary Notes</vt:lpstr>
      <vt:lpstr>Central West End Year to Year Comparison</vt:lpstr>
      <vt:lpstr>Central West End 2024 vs 2025</vt:lpstr>
      <vt:lpstr>Central West End Crimes by day of the week</vt:lpstr>
      <vt:lpstr>Central West End Crimes by time of day</vt:lpstr>
      <vt:lpstr>Central West End Crimes by day of the Month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Forest Park Southeast Botanical Heights Central West End Medical Campus</dc:title>
  <dc:subject/>
  <dc:creator>Jess Watson</dc:creator>
  <cp:keywords/>
  <dc:description/>
  <cp:lastModifiedBy>Morey, Hannah</cp:lastModifiedBy>
  <cp:revision>489</cp:revision>
  <dcterms:created xsi:type="dcterms:W3CDTF">2017-02-13T16:18:36Z</dcterms:created>
  <dcterms:modified xsi:type="dcterms:W3CDTF">2025-06-06T16:39:43Z</dcterms:modified>
  <cp:category/>
</cp:coreProperties>
</file>