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4"/>
  </p:notesMasterIdLst>
  <p:sldIdLst>
    <p:sldId id="256" r:id="rId2"/>
    <p:sldId id="328" r:id="rId3"/>
    <p:sldId id="308" r:id="rId4"/>
    <p:sldId id="330" r:id="rId5"/>
    <p:sldId id="315" r:id="rId6"/>
    <p:sldId id="261" r:id="rId7"/>
    <p:sldId id="332" r:id="rId8"/>
    <p:sldId id="333" r:id="rId9"/>
    <p:sldId id="348" r:id="rId10"/>
    <p:sldId id="334" r:id="rId11"/>
    <p:sldId id="335" r:id="rId12"/>
    <p:sldId id="306" r:id="rId13"/>
    <p:sldId id="311" r:id="rId14"/>
    <p:sldId id="312" r:id="rId15"/>
    <p:sldId id="336" r:id="rId16"/>
    <p:sldId id="347" r:id="rId17"/>
    <p:sldId id="337" r:id="rId18"/>
    <p:sldId id="338" r:id="rId19"/>
    <p:sldId id="320" r:id="rId20"/>
    <p:sldId id="265" r:id="rId21"/>
    <p:sldId id="266" r:id="rId22"/>
    <p:sldId id="339" r:id="rId23"/>
    <p:sldId id="346" r:id="rId24"/>
    <p:sldId id="340" r:id="rId25"/>
    <p:sldId id="341" r:id="rId26"/>
    <p:sldId id="299" r:id="rId27"/>
    <p:sldId id="269" r:id="rId28"/>
    <p:sldId id="270" r:id="rId29"/>
    <p:sldId id="342" r:id="rId30"/>
    <p:sldId id="349" r:id="rId31"/>
    <p:sldId id="343" r:id="rId32"/>
    <p:sldId id="34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EE5858"/>
    <a:srgbClr val="FFCC66"/>
    <a:srgbClr val="FFCC99"/>
    <a:srgbClr val="C96731"/>
    <a:srgbClr val="9BAFB5"/>
    <a:srgbClr val="C3CFD3"/>
    <a:srgbClr val="E0A382"/>
    <a:srgbClr val="6B8891"/>
    <a:srgbClr val="974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3005" autoAdjust="0"/>
  </p:normalViewPr>
  <p:slideViewPr>
    <p:cSldViewPr>
      <p:cViewPr varScale="1">
        <p:scale>
          <a:sx n="104" d="100"/>
          <a:sy n="104" d="100"/>
        </p:scale>
        <p:origin x="18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94989212682546"/>
          <c:y val="4.0622054368944255E-2"/>
          <c:w val="0.83570065529884796"/>
          <c:h val="0.69923947438144474"/>
        </c:manualLayout>
      </c:layout>
      <c:lineChart>
        <c:grouping val="standard"/>
        <c:varyColors val="0"/>
        <c:ser>
          <c:idx val="0"/>
          <c:order val="0"/>
          <c:tx>
            <c:strRef>
              <c:f>MAIN!$B$56</c:f>
              <c:strCache>
                <c:ptCount val="1"/>
                <c:pt idx="0">
                  <c:v>City Crime Rate</c:v>
                </c:pt>
              </c:strCache>
            </c:strRef>
          </c:tx>
          <c:spPr>
            <a:ln w="508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MAIN!$A$57:$A$68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MAIN!$B$57:$B$68</c:f>
              <c:numCache>
                <c:formatCode>0.0</c:formatCode>
                <c:ptCount val="12"/>
                <c:pt idx="0">
                  <c:v>1406.98</c:v>
                </c:pt>
                <c:pt idx="1">
                  <c:v>1444.4</c:v>
                </c:pt>
                <c:pt idx="2">
                  <c:v>1361.17</c:v>
                </c:pt>
                <c:pt idx="3">
                  <c:v>1329.0094105007659</c:v>
                </c:pt>
                <c:pt idx="4">
                  <c:v>1283.5816936248666</c:v>
                </c:pt>
                <c:pt idx="5">
                  <c:v>1206.3214160184098</c:v>
                </c:pt>
                <c:pt idx="6">
                  <c:v>1166.1991259309366</c:v>
                </c:pt>
                <c:pt idx="7">
                  <c:v>947.68186008263206</c:v>
                </c:pt>
                <c:pt idx="8">
                  <c:v>905.23844577522232</c:v>
                </c:pt>
                <c:pt idx="9">
                  <c:v>1121.4345874035905</c:v>
                </c:pt>
                <c:pt idx="10">
                  <c:v>1239.8119226203503</c:v>
                </c:pt>
                <c:pt idx="11">
                  <c:v>1313.7563084840408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AF-4B09-BCD0-0CBCDAED3AB0}"/>
            </c:ext>
          </c:extLst>
        </c:ser>
        <c:ser>
          <c:idx val="1"/>
          <c:order val="1"/>
          <c:tx>
            <c:strRef>
              <c:f>MAIN!$C$56</c:f>
              <c:strCache>
                <c:ptCount val="1"/>
                <c:pt idx="0">
                  <c:v>Skinker-DeBaliviere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MAIN!$A$57:$A$68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MAIN!$C$57:$C$68</c:f>
              <c:numCache>
                <c:formatCode>0.0</c:formatCode>
                <c:ptCount val="12"/>
                <c:pt idx="0">
                  <c:v>1025.9000000000001</c:v>
                </c:pt>
                <c:pt idx="1">
                  <c:v>820.72299999999996</c:v>
                </c:pt>
                <c:pt idx="2">
                  <c:v>564.24</c:v>
                </c:pt>
                <c:pt idx="3">
                  <c:v>487.3044370351372</c:v>
                </c:pt>
                <c:pt idx="4">
                  <c:v>743.78045652731475</c:v>
                </c:pt>
                <c:pt idx="5">
                  <c:v>692.48525262887915</c:v>
                </c:pt>
                <c:pt idx="6">
                  <c:v>564.24724288279049</c:v>
                </c:pt>
                <c:pt idx="7">
                  <c:v>333.41882533983073</c:v>
                </c:pt>
                <c:pt idx="8">
                  <c:v>410.36163118748391</c:v>
                </c:pt>
                <c:pt idx="9">
                  <c:v>384.71402923826622</c:v>
                </c:pt>
                <c:pt idx="10">
                  <c:v>769.42805847653244</c:v>
                </c:pt>
                <c:pt idx="11">
                  <c:v>487.3044370351372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AF-4B09-BCD0-0CBCDAED3AB0}"/>
            </c:ext>
          </c:extLst>
        </c:ser>
        <c:ser>
          <c:idx val="2"/>
          <c:order val="2"/>
          <c:tx>
            <c:strRef>
              <c:f>MAIN!$D$56</c:f>
              <c:strCache>
                <c:ptCount val="1"/>
                <c:pt idx="0">
                  <c:v>DeBaliviere Place Crime Rate</c:v>
                </c:pt>
              </c:strCache>
            </c:strRef>
          </c:tx>
          <c:spPr>
            <a:ln w="28575" cap="rnd">
              <a:solidFill>
                <a:srgbClr val="5AA945"/>
              </a:solidFill>
              <a:round/>
            </a:ln>
            <a:effectLst/>
          </c:spPr>
          <c:marker>
            <c:symbol val="none"/>
          </c:marker>
          <c:cat>
            <c:numRef>
              <c:f>MAIN!$A$57:$A$68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MAIN!$D$57:$D$68</c:f>
              <c:numCache>
                <c:formatCode>0.0</c:formatCode>
                <c:ptCount val="12"/>
                <c:pt idx="0">
                  <c:v>1150.3699999999999</c:v>
                </c:pt>
                <c:pt idx="1">
                  <c:v>1232.54</c:v>
                </c:pt>
                <c:pt idx="2">
                  <c:v>931.25</c:v>
                </c:pt>
                <c:pt idx="3">
                  <c:v>739.5234182415777</c:v>
                </c:pt>
                <c:pt idx="4">
                  <c:v>1013.4209805532731</c:v>
                </c:pt>
                <c:pt idx="5">
                  <c:v>739.5234182415777</c:v>
                </c:pt>
                <c:pt idx="6">
                  <c:v>1068.2004930156122</c:v>
                </c:pt>
                <c:pt idx="7">
                  <c:v>1122.9800054779512</c:v>
                </c:pt>
                <c:pt idx="8">
                  <c:v>520.40536839222136</c:v>
                </c:pt>
                <c:pt idx="9">
                  <c:v>739.5234182415777</c:v>
                </c:pt>
                <c:pt idx="10">
                  <c:v>1342.0980553273075</c:v>
                </c:pt>
                <c:pt idx="11">
                  <c:v>1095.5902492467817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AF-4B09-BCD0-0CBCDAED3AB0}"/>
            </c:ext>
          </c:extLst>
        </c:ser>
        <c:ser>
          <c:idx val="3"/>
          <c:order val="3"/>
          <c:tx>
            <c:strRef>
              <c:f>MAIN!$E$56</c:f>
              <c:strCache>
                <c:ptCount val="1"/>
                <c:pt idx="0">
                  <c:v>West End Crime Rate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MAIN!$A$57:$A$68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MAIN!$E$57:$E$68</c:f>
              <c:numCache>
                <c:formatCode>0.0</c:formatCode>
                <c:ptCount val="12"/>
                <c:pt idx="0">
                  <c:v>1139.3499999999999</c:v>
                </c:pt>
                <c:pt idx="1">
                  <c:v>934.85</c:v>
                </c:pt>
                <c:pt idx="2">
                  <c:v>905.63</c:v>
                </c:pt>
                <c:pt idx="3">
                  <c:v>978.67367806018115</c:v>
                </c:pt>
                <c:pt idx="4">
                  <c:v>1080.9231668127375</c:v>
                </c:pt>
                <c:pt idx="5">
                  <c:v>671.92521180251242</c:v>
                </c:pt>
                <c:pt idx="6">
                  <c:v>847.21004966403746</c:v>
                </c:pt>
                <c:pt idx="7">
                  <c:v>759.56763073327488</c:v>
                </c:pt>
                <c:pt idx="8">
                  <c:v>774.17470055506874</c:v>
                </c:pt>
                <c:pt idx="9">
                  <c:v>584.28279287174996</c:v>
                </c:pt>
                <c:pt idx="10">
                  <c:v>1153.9585159217061</c:v>
                </c:pt>
                <c:pt idx="11">
                  <c:v>832.6029798422436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AF-4B09-BCD0-0CBCDAED3AB0}"/>
            </c:ext>
          </c:extLst>
        </c:ser>
        <c:ser>
          <c:idx val="4"/>
          <c:order val="4"/>
          <c:tx>
            <c:strRef>
              <c:f>MAIN!$F$56</c:f>
              <c:strCache>
                <c:ptCount val="1"/>
                <c:pt idx="0">
                  <c:v>Visitation Park Crime Rate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MAIN!$A$57:$A$68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MAIN!$F$57:$F$68</c:f>
              <c:numCache>
                <c:formatCode>0.0</c:formatCode>
                <c:ptCount val="12"/>
                <c:pt idx="0">
                  <c:v>1082.25</c:v>
                </c:pt>
                <c:pt idx="1">
                  <c:v>432.9</c:v>
                </c:pt>
                <c:pt idx="2">
                  <c:v>432.9</c:v>
                </c:pt>
                <c:pt idx="3">
                  <c:v>1082.2510822510822</c:v>
                </c:pt>
                <c:pt idx="4">
                  <c:v>649.35064935064941</c:v>
                </c:pt>
                <c:pt idx="5">
                  <c:v>1082.2510822510822</c:v>
                </c:pt>
                <c:pt idx="6">
                  <c:v>432.90043290043292</c:v>
                </c:pt>
                <c:pt idx="7">
                  <c:v>1082.2510822510822</c:v>
                </c:pt>
                <c:pt idx="8">
                  <c:v>757.57575757575762</c:v>
                </c:pt>
                <c:pt idx="9">
                  <c:v>541.12554112554108</c:v>
                </c:pt>
                <c:pt idx="10">
                  <c:v>541.12554112554108</c:v>
                </c:pt>
                <c:pt idx="11">
                  <c:v>1190.4761904761904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AF-4B09-BCD0-0CBCDAED3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795352"/>
        <c:axId val="497796008"/>
      </c:lineChart>
      <c:dateAx>
        <c:axId val="4977953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97796008"/>
        <c:crosses val="autoZero"/>
        <c:auto val="1"/>
        <c:lblOffset val="100"/>
        <c:baseTimeUnit val="months"/>
      </c:dateAx>
      <c:valAx>
        <c:axId val="49779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Crime Rate per 100,000 Residents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9779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1640197517685E-2"/>
          <c:y val="5.7939306023411706E-2"/>
          <c:w val="0.88648638729480844"/>
          <c:h val="0.41753280839895013"/>
        </c:manualLayout>
      </c:layout>
      <c:lineChart>
        <c:grouping val="standard"/>
        <c:varyColors val="0"/>
        <c:ser>
          <c:idx val="0"/>
          <c:order val="0"/>
          <c:tx>
            <c:strRef>
              <c:f>'2024CompData'!$B$18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'2024CompData'!$B$19:$B$30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1-43F8-9D50-77B619C9B82D}"/>
            </c:ext>
          </c:extLst>
        </c:ser>
        <c:ser>
          <c:idx val="3"/>
          <c:order val="1"/>
          <c:tx>
            <c:strRef>
              <c:f>'2024CompData'!$E$18</c:f>
              <c:strCache>
                <c:ptCount val="1"/>
                <c:pt idx="0">
                  <c:v>West End 2024 Crime Rate</c:v>
                </c:pt>
              </c:strCache>
            </c:strRef>
          </c:tx>
          <c:spPr>
            <a:ln w="28575" cap="rnd">
              <a:solidFill>
                <a:srgbClr val="A1E7A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'2024CompData'!$E$19:$E$30</c:f>
              <c:numCache>
                <c:formatCode>0.0</c:formatCode>
                <c:ptCount val="12"/>
                <c:pt idx="0">
                  <c:v>803.3</c:v>
                </c:pt>
                <c:pt idx="1">
                  <c:v>774.2</c:v>
                </c:pt>
                <c:pt idx="2">
                  <c:v>905.6</c:v>
                </c:pt>
                <c:pt idx="3">
                  <c:v>759.6</c:v>
                </c:pt>
                <c:pt idx="4">
                  <c:v>1416.9</c:v>
                </c:pt>
                <c:pt idx="5">
                  <c:v>1139.3499999999999</c:v>
                </c:pt>
                <c:pt idx="6">
                  <c:v>934.9</c:v>
                </c:pt>
                <c:pt idx="7">
                  <c:v>905.63</c:v>
                </c:pt>
                <c:pt idx="8">
                  <c:v>978.67367806018115</c:v>
                </c:pt>
                <c:pt idx="9">
                  <c:v>1080.9231668127375</c:v>
                </c:pt>
                <c:pt idx="10">
                  <c:v>671.92521180251242</c:v>
                </c:pt>
                <c:pt idx="11">
                  <c:v>847.21004966403746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F1-43F8-9D50-77B619C9B82D}"/>
            </c:ext>
          </c:extLst>
        </c:ser>
        <c:ser>
          <c:idx val="7"/>
          <c:order val="2"/>
          <c:tx>
            <c:strRef>
              <c:f>'2024CompData'!$I$18</c:f>
              <c:strCache>
                <c:ptCount val="1"/>
                <c:pt idx="0">
                  <c:v>West End 2025 Crime Rate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'2024CompData'!$I$19:$I$30</c:f>
              <c:numCache>
                <c:formatCode>0.0</c:formatCode>
                <c:ptCount val="12"/>
                <c:pt idx="0">
                  <c:v>759.56763073327488</c:v>
                </c:pt>
                <c:pt idx="1">
                  <c:v>774.17470055506874</c:v>
                </c:pt>
                <c:pt idx="2">
                  <c:v>584.28279287174996</c:v>
                </c:pt>
                <c:pt idx="3">
                  <c:v>1153.9585159217061</c:v>
                </c:pt>
                <c:pt idx="4">
                  <c:v>832.6029798422436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EF1-43F8-9D50-77B619C9B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6646064"/>
        <c:axId val="686647048"/>
      </c:lineChart>
      <c:dateAx>
        <c:axId val="68664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6647048"/>
        <c:crosses val="autoZero"/>
        <c:auto val="0"/>
        <c:lblOffset val="100"/>
        <c:baseTimeUnit val="days"/>
      </c:dateAx>
      <c:valAx>
        <c:axId val="68664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rPr>
                  <a:t>Crime Rate per 100,000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664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29484488120269E-2"/>
          <c:y val="0.73691770383540756"/>
          <c:w val="0.93362247482892935"/>
          <c:h val="0.21560071120142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2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'West End'!$B$1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'West End'!$A$2:$A$8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'West End'!$B$2:$B$8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3-4F81-A093-4928A713CD2A}"/>
            </c:ext>
          </c:extLst>
        </c:ser>
        <c:ser>
          <c:idx val="1"/>
          <c:order val="1"/>
          <c:tx>
            <c:strRef>
              <c:f>'West End'!$C$1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'West End'!$A$2:$A$8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'West End'!$C$2:$C$8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9</c:v>
                </c:pt>
                <c:pt idx="5">
                  <c:v>8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63-4F81-A093-4928A713CD2A}"/>
            </c:ext>
          </c:extLst>
        </c:ser>
        <c:ser>
          <c:idx val="2"/>
          <c:order val="2"/>
          <c:tx>
            <c:strRef>
              <c:f>'West End'!$D$1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'West End'!$A$2:$A$8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'West End'!$D$2:$D$8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63-4F81-A093-4928A713CD2A}"/>
            </c:ext>
          </c:extLst>
        </c:ser>
        <c:ser>
          <c:idx val="3"/>
          <c:order val="3"/>
          <c:tx>
            <c:strRef>
              <c:f>'West End'!$E$1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'West End'!$A$2:$A$8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'West End'!$E$2:$E$8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63-4F81-A093-4928A713C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1E-4382-9D86-582DB27C2282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1E-4382-9D86-582DB27C2282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A1E-4382-9D86-582DB27C2282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A1E-4382-9D86-582DB27C2282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A1E-4382-9D86-582DB27C2282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A1E-4382-9D86-582DB27C22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A1E-4382-9D86-582DB27C22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A1E-4382-9D86-582DB27C2282}"/>
                </c:ext>
              </c:extLst>
            </c:dLbl>
            <c:dLbl>
              <c:idx val="2"/>
              <c:layout>
                <c:manualLayout>
                  <c:x val="-4.4769527588641733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1E-4382-9D86-582DB27C2282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1E-4382-9D86-582DB27C228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A1E-4382-9D86-582DB27C228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A1E-4382-9D86-582DB27C228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'West End'!$A$11:$A$16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'West End'!$B$11:$B$16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10</c:v>
                </c:pt>
                <c:pt idx="3">
                  <c:v>16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1E-4382-9D86-582DB27C228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'West End'!$A$24:$A$54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'West End'!$B$24:$B$54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  <c:pt idx="12">
                  <c:v>0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5</c:v>
                </c:pt>
                <c:pt idx="22">
                  <c:v>1</c:v>
                </c:pt>
                <c:pt idx="23">
                  <c:v>0</c:v>
                </c:pt>
                <c:pt idx="24">
                  <c:v>5</c:v>
                </c:pt>
                <c:pt idx="25">
                  <c:v>0</c:v>
                </c:pt>
                <c:pt idx="26">
                  <c:v>4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C2-46B6-9688-722945D2E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702032"/>
        <c:axId val="690704984"/>
      </c:lineChart>
      <c:catAx>
        <c:axId val="69070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4984"/>
        <c:crosses val="autoZero"/>
        <c:auto val="1"/>
        <c:lblAlgn val="ctr"/>
        <c:lblOffset val="100"/>
        <c:noMultiLvlLbl val="0"/>
      </c:catAx>
      <c:valAx>
        <c:axId val="69070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1640197517685E-2"/>
          <c:y val="5.7939306023411706E-2"/>
          <c:w val="0.88648638729480844"/>
          <c:h val="0.41753280839895013"/>
        </c:manualLayout>
      </c:layout>
      <c:lineChart>
        <c:grouping val="standard"/>
        <c:varyColors val="0"/>
        <c:ser>
          <c:idx val="0"/>
          <c:order val="0"/>
          <c:tx>
            <c:strRef>
              <c:f>'2024CompData'!$B$18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'2024CompData'!$B$19:$B$30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79-4849-89F7-FBC6A0D3BB56}"/>
            </c:ext>
          </c:extLst>
        </c:ser>
        <c:ser>
          <c:idx val="4"/>
          <c:order val="1"/>
          <c:tx>
            <c:strRef>
              <c:f>'2024CompData'!$F$18</c:f>
              <c:strCache>
                <c:ptCount val="1"/>
                <c:pt idx="0">
                  <c:v>Vis. Park 2024 Crime Rate</c:v>
                </c:pt>
              </c:strCache>
            </c:strRef>
          </c:tx>
          <c:spPr>
            <a:ln w="28575" cap="rnd">
              <a:solidFill>
                <a:srgbClr val="BA8CDC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'2024CompData'!$F$19:$F$30</c:f>
              <c:numCache>
                <c:formatCode>0.0</c:formatCode>
                <c:ptCount val="12"/>
                <c:pt idx="0">
                  <c:v>324.7</c:v>
                </c:pt>
                <c:pt idx="1">
                  <c:v>865.8</c:v>
                </c:pt>
                <c:pt idx="2">
                  <c:v>432.9</c:v>
                </c:pt>
                <c:pt idx="3">
                  <c:v>1623.4</c:v>
                </c:pt>
                <c:pt idx="4">
                  <c:v>757.6</c:v>
                </c:pt>
                <c:pt idx="5">
                  <c:v>1082.25</c:v>
                </c:pt>
                <c:pt idx="6">
                  <c:v>432.9</c:v>
                </c:pt>
                <c:pt idx="7">
                  <c:v>432.9</c:v>
                </c:pt>
                <c:pt idx="8">
                  <c:v>1082.2510822510822</c:v>
                </c:pt>
                <c:pt idx="9">
                  <c:v>649.35064935064941</c:v>
                </c:pt>
                <c:pt idx="10">
                  <c:v>1082.2510822510822</c:v>
                </c:pt>
                <c:pt idx="11">
                  <c:v>432.90043290043292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79-4849-89F7-FBC6A0D3BB56}"/>
            </c:ext>
          </c:extLst>
        </c:ser>
        <c:ser>
          <c:idx val="8"/>
          <c:order val="2"/>
          <c:tx>
            <c:strRef>
              <c:f>'2024CompData'!$J$18</c:f>
              <c:strCache>
                <c:ptCount val="1"/>
                <c:pt idx="0">
                  <c:v>Vis. Park 2025 Crime Rate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'2024CompData'!$J$19:$J$30</c:f>
              <c:numCache>
                <c:formatCode>0.0</c:formatCode>
                <c:ptCount val="12"/>
                <c:pt idx="0">
                  <c:v>1082.2510822510822</c:v>
                </c:pt>
                <c:pt idx="1">
                  <c:v>757.57575757575762</c:v>
                </c:pt>
                <c:pt idx="2">
                  <c:v>541.12554112554108</c:v>
                </c:pt>
                <c:pt idx="3">
                  <c:v>541.12554112554108</c:v>
                </c:pt>
                <c:pt idx="4">
                  <c:v>1190.4761904761904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479-4849-89F7-FBC6A0D3B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6646064"/>
        <c:axId val="686647048"/>
      </c:lineChart>
      <c:dateAx>
        <c:axId val="68664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6647048"/>
        <c:crosses val="autoZero"/>
        <c:auto val="0"/>
        <c:lblOffset val="100"/>
        <c:baseTimeUnit val="days"/>
      </c:dateAx>
      <c:valAx>
        <c:axId val="68664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rPr>
                  <a:t>Crime Rate per 100,000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664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29484488120269E-2"/>
          <c:y val="0.73691770383540756"/>
          <c:w val="0.93362247482892935"/>
          <c:h val="0.21560071120142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2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45572823683437"/>
          <c:y val="6.0709053159399853E-2"/>
          <c:w val="0.8125402940384242"/>
          <c:h val="0.54224233164884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'Vis Pk'!$B$1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'Vis Pk'!$A$2:$A$8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'Vis Pk'!$B$2:$B$8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4-4967-B177-4C43CFCF5C47}"/>
            </c:ext>
          </c:extLst>
        </c:ser>
        <c:ser>
          <c:idx val="1"/>
          <c:order val="1"/>
          <c:tx>
            <c:strRef>
              <c:f>'Vis Pk'!$C$1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'Vis Pk'!$A$2:$A$8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'Vis Pk'!$C$2:$C$8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C4-4967-B177-4C43CFCF5C47}"/>
            </c:ext>
          </c:extLst>
        </c:ser>
        <c:ser>
          <c:idx val="2"/>
          <c:order val="2"/>
          <c:tx>
            <c:strRef>
              <c:f>'Vis Pk'!$D$1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'Vis Pk'!$A$2:$A$8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'Vis Pk'!$D$2:$D$8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C4-4967-B177-4C43CFCF5C47}"/>
            </c:ext>
          </c:extLst>
        </c:ser>
        <c:ser>
          <c:idx val="3"/>
          <c:order val="3"/>
          <c:tx>
            <c:strRef>
              <c:f>'Vis Pk'!$E$1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'Vis Pk'!$A$2:$A$8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'Vis Pk'!$E$2:$E$8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C4-4967-B177-4C43CFCF5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011745250220821E-2"/>
          <c:y val="0.77839072354761629"/>
          <c:w val="0.86588715790001203"/>
          <c:h val="0.19175853018372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F0-42D7-9025-BE77D1A50966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F0-42D7-9025-BE77D1A50966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F0-42D7-9025-BE77D1A50966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F0-42D7-9025-BE77D1A50966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F0-42D7-9025-BE77D1A50966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DF0-42D7-9025-BE77D1A509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DF0-42D7-9025-BE77D1A509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DF0-42D7-9025-BE77D1A50966}"/>
                </c:ext>
              </c:extLst>
            </c:dLbl>
            <c:dLbl>
              <c:idx val="2"/>
              <c:layout>
                <c:manualLayout>
                  <c:x val="-4.4769527588641733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F0-42D7-9025-BE77D1A50966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F0-42D7-9025-BE77D1A509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DF0-42D7-9025-BE77D1A509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DF0-42D7-9025-BE77D1A5096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'Vis Pk'!$A$11:$A$16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'Vis Pk'!$B$11:$B$16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F0-42D7-9025-BE77D1A509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'Vis Pk'!$A$24:$A$54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'Vis Pk'!$B$24:$B$54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F-4CF7-9FE2-ECD725CAA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702032"/>
        <c:axId val="690704984"/>
      </c:lineChart>
      <c:catAx>
        <c:axId val="69070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4984"/>
        <c:crosses val="autoZero"/>
        <c:auto val="1"/>
        <c:lblAlgn val="ctr"/>
        <c:lblOffset val="100"/>
        <c:noMultiLvlLbl val="0"/>
      </c:catAx>
      <c:valAx>
        <c:axId val="6907049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1640197517685E-2"/>
          <c:y val="5.7939306023411706E-2"/>
          <c:w val="0.88648638729480844"/>
          <c:h val="0.41753280839895013"/>
        </c:manualLayout>
      </c:layout>
      <c:lineChart>
        <c:grouping val="standard"/>
        <c:varyColors val="0"/>
        <c:ser>
          <c:idx val="0"/>
          <c:order val="0"/>
          <c:tx>
            <c:strRef>
              <c:f>'2024CompData'!$B$18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'2024CompData'!$B$19:$B$30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D4-4CFE-9A50-863A33F6F49B}"/>
            </c:ext>
          </c:extLst>
        </c:ser>
        <c:ser>
          <c:idx val="2"/>
          <c:order val="1"/>
          <c:tx>
            <c:strRef>
              <c:f>'2024CompData'!$D$18</c:f>
              <c:strCache>
                <c:ptCount val="1"/>
                <c:pt idx="0">
                  <c:v>DeBal. Place 2024 Crime Rate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'2024CompData'!$D$19:$D$30</c:f>
              <c:numCache>
                <c:formatCode>0.0</c:formatCode>
                <c:ptCount val="12"/>
                <c:pt idx="0">
                  <c:v>712.1</c:v>
                </c:pt>
                <c:pt idx="1">
                  <c:v>903.9</c:v>
                </c:pt>
                <c:pt idx="2">
                  <c:v>958.6</c:v>
                </c:pt>
                <c:pt idx="3">
                  <c:v>1205.2</c:v>
                </c:pt>
                <c:pt idx="4">
                  <c:v>575.20000000000005</c:v>
                </c:pt>
                <c:pt idx="5">
                  <c:v>1150.3699999999999</c:v>
                </c:pt>
                <c:pt idx="6">
                  <c:v>1232.5</c:v>
                </c:pt>
                <c:pt idx="7">
                  <c:v>931.25</c:v>
                </c:pt>
                <c:pt idx="8">
                  <c:v>739.5234182415777</c:v>
                </c:pt>
                <c:pt idx="9">
                  <c:v>1013.4209805532731</c:v>
                </c:pt>
                <c:pt idx="10">
                  <c:v>739.5234182415777</c:v>
                </c:pt>
                <c:pt idx="11">
                  <c:v>1068.2004930156122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D4-4CFE-9A50-863A33F6F49B}"/>
            </c:ext>
          </c:extLst>
        </c:ser>
        <c:ser>
          <c:idx val="6"/>
          <c:order val="2"/>
          <c:tx>
            <c:strRef>
              <c:f>'2024CompData'!$H$18</c:f>
              <c:strCache>
                <c:ptCount val="1"/>
                <c:pt idx="0">
                  <c:v>DeBal. Place 2025 Crime Rate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'2024CompData'!$H$19:$H$30</c:f>
              <c:numCache>
                <c:formatCode>0.0</c:formatCode>
                <c:ptCount val="12"/>
                <c:pt idx="0">
                  <c:v>1122.9800054779512</c:v>
                </c:pt>
                <c:pt idx="1">
                  <c:v>520.40536839222136</c:v>
                </c:pt>
                <c:pt idx="2">
                  <c:v>739.5234182415777</c:v>
                </c:pt>
                <c:pt idx="3">
                  <c:v>1342.0980553273075</c:v>
                </c:pt>
                <c:pt idx="4">
                  <c:v>1095.5902492467817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ED4-4CFE-9A50-863A33F6F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6646064"/>
        <c:axId val="686647048"/>
      </c:lineChart>
      <c:dateAx>
        <c:axId val="68664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6647048"/>
        <c:crosses val="autoZero"/>
        <c:auto val="0"/>
        <c:lblOffset val="100"/>
        <c:baseTimeUnit val="days"/>
      </c:dateAx>
      <c:valAx>
        <c:axId val="68664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rPr>
                  <a:t>Crime Rate per 100,000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664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29484488120269E-2"/>
          <c:y val="0.73691770383540756"/>
          <c:w val="0.93362247482892935"/>
          <c:h val="0.21560071120142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2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'DeBal Pl'!$B$1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'DeBal Pl'!$A$2:$A$8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'DeBal Pl'!$B$2:$B$8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5-4A37-8AC4-94F91D2AD9DB}"/>
            </c:ext>
          </c:extLst>
        </c:ser>
        <c:ser>
          <c:idx val="1"/>
          <c:order val="1"/>
          <c:tx>
            <c:strRef>
              <c:f>'DeBal Pl'!$C$1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'DeBal Pl'!$A$2:$A$8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'DeBal Pl'!$C$2:$C$8</c:f>
              <c:numCache>
                <c:formatCode>General</c:formatCode>
                <c:ptCount val="7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11</c:v>
                </c:pt>
                <c:pt idx="4">
                  <c:v>9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5-4A37-8AC4-94F91D2AD9DB}"/>
            </c:ext>
          </c:extLst>
        </c:ser>
        <c:ser>
          <c:idx val="2"/>
          <c:order val="2"/>
          <c:tx>
            <c:strRef>
              <c:f>'DeBal Pl'!$D$1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'DeBal Pl'!$A$2:$A$8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'DeBal Pl'!$D$2:$D$8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85-4A37-8AC4-94F91D2AD9DB}"/>
            </c:ext>
          </c:extLst>
        </c:ser>
        <c:ser>
          <c:idx val="3"/>
          <c:order val="3"/>
          <c:tx>
            <c:strRef>
              <c:f>'DeBal Pl'!$E$1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'DeBal Pl'!$A$2:$A$8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'DeBal Pl'!$E$2:$E$8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85-4A37-8AC4-94F91D2AD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B2-435F-80AF-409D82DCABA9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B2-435F-80AF-409D82DCABA9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B2-435F-80AF-409D82DCABA9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B2-435F-80AF-409D82DCABA9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EB2-435F-80AF-409D82DCABA9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EB2-435F-80AF-409D82DCAB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EB2-435F-80AF-409D82DCABA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EB2-435F-80AF-409D82DCABA9}"/>
                </c:ext>
              </c:extLst>
            </c:dLbl>
            <c:dLbl>
              <c:idx val="2"/>
              <c:layout>
                <c:manualLayout>
                  <c:x val="-4.4769527588641733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B2-435F-80AF-409D82DCABA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B2-435F-80AF-409D82DCABA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EB2-435F-80AF-409D82DCABA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EB2-435F-80AF-409D82DCABA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'DeBal Pl'!$A$11:$A$16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'DeBal Pl'!$B$11:$B$16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11</c:v>
                </c:pt>
                <c:pt idx="3">
                  <c:v>14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B2-435F-80AF-409D82DCAB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'DeBal Pl'!$A$24:$A$54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'DeBal Pl'!$B$24:$B$54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6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4</c:v>
                </c:pt>
                <c:pt idx="28">
                  <c:v>6</c:v>
                </c:pt>
                <c:pt idx="29">
                  <c:v>0</c:v>
                </c:pt>
                <c:pt idx="3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8D-4467-AA5A-9AFD35A84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702032"/>
        <c:axId val="690704984"/>
      </c:lineChart>
      <c:catAx>
        <c:axId val="69070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4984"/>
        <c:crosses val="autoZero"/>
        <c:auto val="1"/>
        <c:lblAlgn val="ctr"/>
        <c:lblOffset val="100"/>
        <c:noMultiLvlLbl val="0"/>
      </c:catAx>
      <c:valAx>
        <c:axId val="69070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1640197517685E-2"/>
          <c:y val="5.7939306023411706E-2"/>
          <c:w val="0.88648638729480844"/>
          <c:h val="0.41753280839895013"/>
        </c:manualLayout>
      </c:layout>
      <c:lineChart>
        <c:grouping val="standard"/>
        <c:varyColors val="0"/>
        <c:ser>
          <c:idx val="0"/>
          <c:order val="0"/>
          <c:tx>
            <c:strRef>
              <c:f>'2024CompData'!$B$18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'2024CompData'!$B$19:$B$30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D-4B4F-A619-D147696D4413}"/>
            </c:ext>
          </c:extLst>
        </c:ser>
        <c:ser>
          <c:idx val="1"/>
          <c:order val="1"/>
          <c:tx>
            <c:strRef>
              <c:f>'2024CompData'!$C$18</c:f>
              <c:strCache>
                <c:ptCount val="1"/>
                <c:pt idx="0">
                  <c:v>Skinker-DeBal. 2024 Crime Rate</c:v>
                </c:pt>
              </c:strCache>
            </c:strRef>
          </c:tx>
          <c:spPr>
            <a:ln w="28575" cap="rnd">
              <a:solidFill>
                <a:srgbClr val="F3AA79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'2024CompData'!$C$19:$C$30</c:f>
              <c:numCache>
                <c:formatCode>0.0</c:formatCode>
                <c:ptCount val="12"/>
                <c:pt idx="0">
                  <c:v>384.7</c:v>
                </c:pt>
                <c:pt idx="1">
                  <c:v>538.6</c:v>
                </c:pt>
                <c:pt idx="2">
                  <c:v>641.20000000000005</c:v>
                </c:pt>
                <c:pt idx="3">
                  <c:v>923.3</c:v>
                </c:pt>
                <c:pt idx="4">
                  <c:v>769.4</c:v>
                </c:pt>
                <c:pt idx="5">
                  <c:v>1025.9000000000001</c:v>
                </c:pt>
                <c:pt idx="6">
                  <c:v>820.72</c:v>
                </c:pt>
                <c:pt idx="7">
                  <c:v>564.24</c:v>
                </c:pt>
                <c:pt idx="8">
                  <c:v>487.3044370351372</c:v>
                </c:pt>
                <c:pt idx="9">
                  <c:v>743.78045652731475</c:v>
                </c:pt>
                <c:pt idx="10">
                  <c:v>692.48525262887915</c:v>
                </c:pt>
                <c:pt idx="11">
                  <c:v>564.24724288279049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2D-4B4F-A619-D147696D4413}"/>
            </c:ext>
          </c:extLst>
        </c:ser>
        <c:ser>
          <c:idx val="5"/>
          <c:order val="2"/>
          <c:tx>
            <c:strRef>
              <c:f>'2024CompData'!$G$18</c:f>
              <c:strCache>
                <c:ptCount val="1"/>
                <c:pt idx="0">
                  <c:v>Skinker-DeBal. 2025 Crime Rate</c:v>
                </c:pt>
              </c:strCache>
            </c:strRef>
          </c:tx>
          <c:spPr>
            <a:ln w="28575" cap="rnd">
              <a:solidFill>
                <a:srgbClr val="E96B15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'2024CompData'!$A$19:$A$30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'2024CompData'!$G$19:$G$30</c:f>
              <c:numCache>
                <c:formatCode>0.0</c:formatCode>
                <c:ptCount val="12"/>
                <c:pt idx="0">
                  <c:v>333.41882533983073</c:v>
                </c:pt>
                <c:pt idx="1">
                  <c:v>410.36163118748391</c:v>
                </c:pt>
                <c:pt idx="2">
                  <c:v>384.71402923826622</c:v>
                </c:pt>
                <c:pt idx="3">
                  <c:v>769.42805847653244</c:v>
                </c:pt>
                <c:pt idx="4">
                  <c:v>487.3044370351372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2D-4B4F-A619-D147696D4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6646064"/>
        <c:axId val="686647048"/>
      </c:lineChart>
      <c:dateAx>
        <c:axId val="68664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6647048"/>
        <c:crosses val="autoZero"/>
        <c:auto val="0"/>
        <c:lblOffset val="100"/>
        <c:baseTimeUnit val="days"/>
      </c:dateAx>
      <c:valAx>
        <c:axId val="68664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rPr>
                  <a:t>Crime Rate per 100,000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664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29484488120269E-2"/>
          <c:y val="0.73691770383540756"/>
          <c:w val="0.93362247482892935"/>
          <c:h val="0.21560071120142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2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'Ski-DeBal'!$B$1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'Ski-DeBal'!$A$2:$A$8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'Ski-DeBal'!$B$2:$B$8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8-42E1-83F7-BA56AF826054}"/>
            </c:ext>
          </c:extLst>
        </c:ser>
        <c:ser>
          <c:idx val="1"/>
          <c:order val="1"/>
          <c:tx>
            <c:strRef>
              <c:f>'Ski-DeBal'!$C$1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'Ski-DeBal'!$A$2:$A$8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'Ski-DeBal'!$C$2:$C$8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8-42E1-83F7-BA56AF826054}"/>
            </c:ext>
          </c:extLst>
        </c:ser>
        <c:ser>
          <c:idx val="2"/>
          <c:order val="2"/>
          <c:tx>
            <c:strRef>
              <c:f>'Ski-DeBal'!$D$1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'Ski-DeBal'!$A$2:$A$8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'Ski-DeBal'!$D$2:$D$8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8-42E1-83F7-BA56AF826054}"/>
            </c:ext>
          </c:extLst>
        </c:ser>
        <c:ser>
          <c:idx val="3"/>
          <c:order val="3"/>
          <c:tx>
            <c:strRef>
              <c:f>'Ski-DeBal'!$E$1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'Ski-DeBal'!$A$2:$A$8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'Ski-DeBal'!$E$2:$E$8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38-42E1-83F7-BA56AF826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64-4707-ACAE-1DBD894448A4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64-4707-ACAE-1DBD894448A4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664-4707-ACAE-1DBD894448A4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664-4707-ACAE-1DBD894448A4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664-4707-ACAE-1DBD894448A4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664-4707-ACAE-1DBD894448A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664-4707-ACAE-1DBD894448A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64-4707-ACAE-1DBD894448A4}"/>
                </c:ext>
              </c:extLst>
            </c:dLbl>
            <c:dLbl>
              <c:idx val="2"/>
              <c:layout>
                <c:manualLayout>
                  <c:x val="-4.4769527588641733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64-4707-ACAE-1DBD894448A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64-4707-ACAE-1DBD894448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664-4707-ACAE-1DBD894448A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664-4707-ACAE-1DBD894448A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'Ski-DeBal'!$A$11:$A$16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'Ski-DeBal'!$B$11:$B$16</c:f>
              <c:numCache>
                <c:formatCode>General</c:formatCode>
                <c:ptCount val="6"/>
                <c:pt idx="0">
                  <c:v>7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64-4707-ACAE-1DBD894448A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'Ski-DeBal'!$A$24:$A$54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'Ski-DeBal'!$B$24:$B$54</c:f>
              <c:numCache>
                <c:formatCode>General</c:formatCode>
                <c:ptCount val="3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4</c:v>
                </c:pt>
                <c:pt idx="23">
                  <c:v>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5E-4459-98D6-A51738975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702032"/>
        <c:axId val="690704984"/>
      </c:lineChart>
      <c:catAx>
        <c:axId val="69070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4984"/>
        <c:crosses val="autoZero"/>
        <c:auto val="1"/>
        <c:lblAlgn val="ctr"/>
        <c:lblOffset val="100"/>
        <c:noMultiLvlLbl val="0"/>
      </c:catAx>
      <c:valAx>
        <c:axId val="6907049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36D0C-AF7E-4610-9556-7F9403C7C3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D08BD-01E7-4BC2-B4C7-0BD24D5A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D08BD-01E7-4BC2-B4C7-0BD24D5AED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6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D08BD-01E7-4BC2-B4C7-0BD24D5AED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0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D08BD-01E7-4BC2-B4C7-0BD24D5AED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D08BD-01E7-4BC2-B4C7-0BD24D5AED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8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8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6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3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6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1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8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9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6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0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9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mpd.org/crime_stats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mpd.org/crime_stats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858"/>
            <a:ext cx="7772400" cy="2736303"/>
          </a:xfrm>
        </p:spPr>
        <p:txBody>
          <a:bodyPr>
            <a:normAutofit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 err="1">
                <a:latin typeface="Bahnschrift" panose="020B0502040204020203" pitchFamily="34" charset="0"/>
              </a:rPr>
              <a:t>Skinker-Debaliviere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Visitation 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964" y="5445224"/>
            <a:ext cx="7264436" cy="864096"/>
          </a:xfrm>
        </p:spPr>
        <p:txBody>
          <a:bodyPr>
            <a:normAutofit/>
          </a:bodyPr>
          <a:lstStyle/>
          <a:p>
            <a:r>
              <a:rPr sz="2400" dirty="0">
                <a:latin typeface="Bahnschrift" panose="020B0502040204020203" pitchFamily="34" charset="0"/>
              </a:rPr>
              <a:t>Washington University Medical Center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0012" y="497836"/>
            <a:ext cx="6400800" cy="1491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May 2025 </a:t>
            </a:r>
          </a:p>
          <a:p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Monthly Crime Report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252676"/>
            <a:ext cx="4176464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Debaliviere</a:t>
            </a:r>
            <a:r>
              <a:rPr lang="en-US" dirty="0">
                <a:latin typeface="Bahnschrift" panose="020B0502040204020203" pitchFamily="34" charset="0"/>
              </a:rPr>
              <a:t>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318" y="5907760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3318" y="6267800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9342" y="5877272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53.66% - Daytime (8AM-8PM)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341" y="6237312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46.34% - Nighttime (8PM-8AM)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362344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709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Debaliviere</a:t>
            </a:r>
            <a:r>
              <a:rPr lang="en-US" dirty="0">
                <a:latin typeface="Bahnschrift" panose="020B0502040204020203" pitchFamily="34" charset="0"/>
              </a:rPr>
              <a:t>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183206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33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>
                <a:latin typeface="Bahnschrift" panose="020B0502040204020203" pitchFamily="34" charset="0"/>
              </a:rPr>
              <a:t>Skinker</a:t>
            </a:r>
            <a:r>
              <a:rPr lang="en-US" dirty="0" err="1">
                <a:latin typeface="Bahnschrift" panose="020B0502040204020203" pitchFamily="34" charset="0"/>
              </a:rPr>
              <a:t>-</a:t>
            </a:r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Neighborhood Detail</a:t>
            </a:r>
          </a:p>
        </p:txBody>
      </p:sp>
    </p:spTree>
    <p:extLst>
      <p:ext uri="{BB962C8B-B14F-4D97-AF65-F5344CB8AC3E}">
        <p14:creationId xmlns:p14="http://schemas.microsoft.com/office/powerpoint/2010/main" val="165727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803" y="332656"/>
            <a:ext cx="4438235" cy="1080120"/>
          </a:xfrm>
        </p:spPr>
        <p:txBody>
          <a:bodyPr>
            <a:normAutofit/>
          </a:bodyPr>
          <a:lstStyle/>
          <a:p>
            <a:r>
              <a:rPr dirty="0" err="1">
                <a:latin typeface="Bahnschrift" panose="020B0502040204020203" pitchFamily="34" charset="0"/>
              </a:rPr>
              <a:t>Skinker</a:t>
            </a:r>
            <a:r>
              <a:rPr lang="en-US" dirty="0" err="1">
                <a:latin typeface="Bahnschrift" panose="020B0502040204020203" pitchFamily="34" charset="0"/>
              </a:rPr>
              <a:t>-</a:t>
            </a:r>
            <a:r>
              <a:rPr dirty="0" err="1">
                <a:latin typeface="Bahnschrift" panose="020B0502040204020203" pitchFamily="34" charset="0"/>
              </a:rPr>
              <a:t>DeBaliviere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09065" cy="4464496"/>
          </a:xfrm>
        </p:spPr>
        <p:txBody>
          <a:bodyPr>
            <a:normAutofit/>
          </a:bodyPr>
          <a:lstStyle/>
          <a:p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 in 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Down 47%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2024 (36 crimes)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1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 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</a:t>
            </a:r>
            <a:r>
              <a:rPr lang="en-US" sz="20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50</a:t>
            </a:r>
            <a:r>
              <a:rPr lang="en-US" sz="2000" b="0" i="0" u="none" cap="none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lang="en-US" sz="2000" b="0" i="0" u="none" cap="none" dirty="0">
                <a:ln w="3175">
                  <a:noFill/>
                </a:ln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2024 (2 crimes)</a:t>
            </a:r>
          </a:p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101 total crimes so far in 2025</a:t>
            </a: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26%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(136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11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b="0" i="0" u="none" cap="none" dirty="0">
                <a:ln w="3175">
                  <a:noFill/>
                </a:ln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</a:t>
            </a:r>
            <a:r>
              <a:rPr lang="en-US" sz="2000" dirty="0">
                <a:ln w="3175">
                  <a:noFill/>
                </a:ln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38</a:t>
            </a:r>
            <a:r>
              <a:rPr lang="en-US" sz="2000" b="0" i="0" u="none" cap="none" dirty="0">
                <a:ln w="3175">
                  <a:noFill/>
                </a:ln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lang="en-US" sz="2000" b="0" i="0" u="none" cap="none" dirty="0">
                <a:ln w="3175">
                  <a:noFill/>
                </a:ln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than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2024 (8 crimes)</a:t>
            </a:r>
          </a:p>
          <a:p>
            <a:pPr lvl="2"/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40937"/>
              </p:ext>
            </p:extLst>
          </p:nvPr>
        </p:nvGraphicFramePr>
        <p:xfrm>
          <a:off x="404608" y="1124744"/>
          <a:ext cx="8421624" cy="2667424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71940041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44346142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61069041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94063213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9468424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53199026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3117680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98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27" y="285414"/>
            <a:ext cx="5142344" cy="839330"/>
          </a:xfrm>
        </p:spPr>
        <p:txBody>
          <a:bodyPr>
            <a:normAutofit fontScale="90000"/>
          </a:bodyPr>
          <a:lstStyle/>
          <a:p>
            <a:r>
              <a:rPr dirty="0" err="1">
                <a:latin typeface="Bahnschrift" panose="020B0502040204020203" pitchFamily="34" charset="0"/>
              </a:rPr>
              <a:t>Skinker</a:t>
            </a:r>
            <a:r>
              <a:rPr lang="en-US" dirty="0" err="1">
                <a:latin typeface="Bahnschrift" panose="020B0502040204020203" pitchFamily="34" charset="0"/>
              </a:rPr>
              <a:t>-</a:t>
            </a:r>
            <a:r>
              <a:rPr dirty="0" err="1">
                <a:latin typeface="Bahnschrift" panose="020B0502040204020203" pitchFamily="34" charset="0"/>
              </a:rPr>
              <a:t>DeBaliviere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72719"/>
              </p:ext>
            </p:extLst>
          </p:nvPr>
        </p:nvGraphicFramePr>
        <p:xfrm>
          <a:off x="395536" y="3851594"/>
          <a:ext cx="8430698" cy="2673750"/>
        </p:xfrm>
        <a:graphic>
          <a:graphicData uri="http://schemas.openxmlformats.org/drawingml/2006/table">
            <a:tbl>
              <a:tblPr/>
              <a:tblGrid>
                <a:gridCol w="164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2938413323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32769225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4015094112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3000956600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1085788186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1302785768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3244840185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3042798874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182426243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619701250"/>
                    </a:ext>
                  </a:extLst>
                </a:gridCol>
                <a:gridCol w="522034">
                  <a:extLst>
                    <a:ext uri="{9D8B030D-6E8A-4147-A177-3AD203B41FA5}">
                      <a16:colId xmlns:a16="http://schemas.microsoft.com/office/drawing/2014/main" val="3341629620"/>
                    </a:ext>
                  </a:extLst>
                </a:gridCol>
              </a:tblGrid>
              <a:tr h="184309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3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8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46" y="251714"/>
            <a:ext cx="4183908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Skinker-Debaliviere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1BBAEA-F764-4C25-9AB6-D9C5FA15A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20195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60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Skinker-Debaliviere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668746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73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252676"/>
            <a:ext cx="4176464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Skinker-debaliviere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18" y="5907760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3318" y="6267800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9342" y="5877272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50% - Daytime (8AM-8PM)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341" y="6237312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50% - Nighttime (8PM-8AM)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707138"/>
              </p:ext>
            </p:extLst>
          </p:nvPr>
        </p:nvGraphicFramePr>
        <p:xfrm>
          <a:off x="-36512" y="1268760"/>
          <a:ext cx="9180512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11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Skinker-debaliviere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737475"/>
              </p:ext>
            </p:extLst>
          </p:nvPr>
        </p:nvGraphicFramePr>
        <p:xfrm>
          <a:off x="0" y="1340768"/>
          <a:ext cx="9144000" cy="551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49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  <p:extLst>
      <p:ext uri="{BB962C8B-B14F-4D97-AF65-F5344CB8AC3E}">
        <p14:creationId xmlns:p14="http://schemas.microsoft.com/office/powerpoint/2010/main" val="88784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6"/>
          <a:stretch/>
        </p:blipFill>
        <p:spPr>
          <a:xfrm>
            <a:off x="0" y="0"/>
            <a:ext cx="9180512" cy="6926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9" y="3728065"/>
            <a:ext cx="687022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WUMC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55776" y="2996952"/>
            <a:ext cx="1215056" cy="50669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50711" y="3866565"/>
            <a:ext cx="1521922" cy="17733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3568" y="2334091"/>
            <a:ext cx="2202554" cy="116955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err="1">
                <a:solidFill>
                  <a:prstClr val="black"/>
                </a:solidFill>
                <a:latin typeface="Bahnschrift" panose="020B0502040204020203" pitchFamily="34" charset="0"/>
              </a:rPr>
              <a:t>DeBaliviere</a:t>
            </a:r>
            <a:r>
              <a:rPr lang="en-US" sz="1400" kern="0" dirty="0">
                <a:solidFill>
                  <a:prstClr val="black"/>
                </a:solidFill>
                <a:latin typeface="Bahnschrift" panose="020B0502040204020203" pitchFamily="34" charset="0"/>
              </a:rPr>
              <a:t> Place, </a:t>
            </a:r>
            <a:r>
              <a:rPr lang="en-US" sz="1400" kern="0" dirty="0" err="1">
                <a:solidFill>
                  <a:prstClr val="black"/>
                </a:solidFill>
                <a:latin typeface="Bahnschrift" panose="020B0502040204020203" pitchFamily="34" charset="0"/>
              </a:rPr>
              <a:t>Skinker-DeBaliviere</a:t>
            </a:r>
            <a:r>
              <a:rPr lang="en-US" sz="1400" kern="0" dirty="0">
                <a:solidFill>
                  <a:prstClr val="black"/>
                </a:solidFill>
                <a:latin typeface="Bahnschrift" panose="020B0502040204020203" pitchFamily="34" charset="0"/>
              </a:rPr>
              <a:t>, West End, and Visitation Park are all located within District 5.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21328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1176" y="3187351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6442" y="37597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1765" y="4927703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832" y="4470827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594928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251298"/>
            <a:ext cx="3876990" cy="9454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City of St Louis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Police Districts</a:t>
            </a:r>
          </a:p>
        </p:txBody>
      </p:sp>
    </p:spTree>
    <p:extLst>
      <p:ext uri="{BB962C8B-B14F-4D97-AF65-F5344CB8AC3E}">
        <p14:creationId xmlns:p14="http://schemas.microsoft.com/office/powerpoint/2010/main" val="3179511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970" y="404664"/>
            <a:ext cx="3907904" cy="1188720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892" y="1781944"/>
            <a:ext cx="8102564" cy="4752528"/>
          </a:xfrm>
          <a:noFill/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57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 in 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47%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2024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(107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6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73%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2024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(22 crimes)</a:t>
            </a:r>
          </a:p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295 total crimes so far in 2025</a:t>
            </a: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30%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(424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59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Down 24%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(78 crimes)</a:t>
            </a:r>
          </a:p>
          <a:p>
            <a:pPr lvl="2"/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29189"/>
              </p:ext>
            </p:extLst>
          </p:nvPr>
        </p:nvGraphicFramePr>
        <p:xfrm>
          <a:off x="376032" y="1121616"/>
          <a:ext cx="8421624" cy="2667424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52844676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8345541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15202386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21737025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47968096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6598163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95284666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37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351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24" y="260648"/>
            <a:ext cx="5122912" cy="9269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468490"/>
              </p:ext>
            </p:extLst>
          </p:nvPr>
        </p:nvGraphicFramePr>
        <p:xfrm>
          <a:off x="365761" y="3861048"/>
          <a:ext cx="8431900" cy="2673750"/>
        </p:xfrm>
        <a:graphic>
          <a:graphicData uri="http://schemas.openxmlformats.org/drawingml/2006/table">
            <a:tbl>
              <a:tblPr/>
              <a:tblGrid>
                <a:gridCol w="164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2021929043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1290859364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3144137511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1457605435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3602358757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458159342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15869866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265537251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559053244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1991218113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3030761584"/>
                    </a:ext>
                  </a:extLst>
                </a:gridCol>
                <a:gridCol w="52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5444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130" y="256330"/>
            <a:ext cx="2671740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1BBAEA-F764-4C25-9AB6-D9C5FA15A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514401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76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489114"/>
              </p:ext>
            </p:extLst>
          </p:nvPr>
        </p:nvGraphicFramePr>
        <p:xfrm>
          <a:off x="0" y="1340768"/>
          <a:ext cx="9143999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961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252676"/>
            <a:ext cx="4176464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6195792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504" y="6555832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6165304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52.54% - Daytime (8AM-8PM)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7" y="6525344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47.46% - Nighttime (8PM-8AM)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66062"/>
              </p:ext>
            </p:extLst>
          </p:nvPr>
        </p:nvGraphicFramePr>
        <p:xfrm>
          <a:off x="0" y="1340769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922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10980"/>
              </p:ext>
            </p:extLst>
          </p:nvPr>
        </p:nvGraphicFramePr>
        <p:xfrm>
          <a:off x="0" y="1340769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0979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Visitation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973" y="404664"/>
            <a:ext cx="3830051" cy="109615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Visitation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92" y="1628800"/>
            <a:ext cx="8031812" cy="4464496"/>
          </a:xfrm>
        </p:spPr>
        <p:txBody>
          <a:bodyPr>
            <a:normAutofit/>
          </a:bodyPr>
          <a:lstStyle/>
          <a:p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11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 in 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38%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2024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(8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 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100% </a:t>
            </a:r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2024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(1 crime)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42 total crimes so far in 2025</a:t>
            </a: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FFC000"/>
                </a:solidFill>
                <a:latin typeface="Bahnschrift" panose="020B0502040204020203" pitchFamily="34" charset="0"/>
                <a:cs typeface="Arial"/>
              </a:rPr>
              <a:t>No change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(42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14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133%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(6 crimes)</a:t>
            </a:r>
          </a:p>
          <a:p>
            <a:pPr lvl="2"/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05622"/>
              </p:ext>
            </p:extLst>
          </p:nvPr>
        </p:nvGraphicFramePr>
        <p:xfrm>
          <a:off x="411188" y="1052736"/>
          <a:ext cx="8421624" cy="2667424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29323089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90807615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31939287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67296616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47501907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81638367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37693274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42</a:t>
                      </a:r>
                      <a:endParaRPr sz="1100" b="0" kern="12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752528" cy="845148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Visitation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38457"/>
              </p:ext>
            </p:extLst>
          </p:nvPr>
        </p:nvGraphicFramePr>
        <p:xfrm>
          <a:off x="393302" y="3861048"/>
          <a:ext cx="8439516" cy="2673750"/>
        </p:xfrm>
        <a:graphic>
          <a:graphicData uri="http://schemas.openxmlformats.org/drawingml/2006/table">
            <a:tbl>
              <a:tblPr/>
              <a:tblGrid>
                <a:gridCol w="164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699580863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3442148367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466574332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2892484702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3889607683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3546362366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2100519538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1352980347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2270963716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3905151089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1144092725"/>
                    </a:ext>
                  </a:extLst>
                </a:gridCol>
                <a:gridCol w="52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 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5444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3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102" y="251714"/>
            <a:ext cx="3175796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Visitation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1BBAEA-F764-4C25-9AB6-D9C5FA15A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12437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6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46275" cy="808124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District 5 </a:t>
            </a:r>
            <a:r>
              <a:rPr lang="en-US" dirty="0">
                <a:latin typeface="Bahnschrift" panose="020B0502040204020203" pitchFamily="34" charset="0"/>
              </a:rPr>
              <a:t>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1484784"/>
            <a:ext cx="2880319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There are 15 neighborhoods in District 5.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Academy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West End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Fountain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Hamilton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East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West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Skinker-DeBaliviere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Greater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Vandeventer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Wells-Goodfellow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1AC26A-F61E-973E-6A97-4EE259326100}"/>
              </a:ext>
            </a:extLst>
          </p:cNvPr>
          <p:cNvSpPr txBox="1">
            <a:spLocks/>
          </p:cNvSpPr>
          <p:nvPr/>
        </p:nvSpPr>
        <p:spPr>
          <a:xfrm>
            <a:off x="3347864" y="1484784"/>
            <a:ext cx="5760641" cy="4883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lang="en-US" sz="2400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lowest number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lang="en-US" sz="2400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highest number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178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the </a:t>
            </a:r>
            <a:r>
              <a:rPr lang="en-US" sz="2400" dirty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West End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average number of crimes per neighborhood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49.73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 crime rate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487.3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Skinker/</a:t>
            </a:r>
            <a:r>
              <a:rPr lang="en-US" sz="2400" dirty="0" err="1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lang="en-US" sz="2400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highest crime rate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3069.77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Fountain Park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5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1318.99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VISITATION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355563"/>
              </p:ext>
            </p:extLst>
          </p:nvPr>
        </p:nvGraphicFramePr>
        <p:xfrm>
          <a:off x="0" y="1340768"/>
          <a:ext cx="9144000" cy="551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9519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252676"/>
            <a:ext cx="4176464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Visitation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748" y="5999520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521" y="6360386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545" y="5969858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54.55% - Daytime (8AM-8PM)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6329898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45.45% - Nighttime (8PM-8AM)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678913"/>
              </p:ext>
            </p:extLst>
          </p:nvPr>
        </p:nvGraphicFramePr>
        <p:xfrm>
          <a:off x="0" y="1268760"/>
          <a:ext cx="9144000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999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Visitation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510560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768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1665007" y="188640"/>
            <a:ext cx="5813985" cy="8640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>
                <a:latin typeface="Bahnschrift" panose="020B0502040204020203" pitchFamily="34" charset="0"/>
              </a:rPr>
              <a:t>Neighborhoods vs City</a:t>
            </a:r>
            <a:br>
              <a:rPr lang="en-US" sz="2300" dirty="0">
                <a:latin typeface="Bahnschrift" panose="020B0502040204020203" pitchFamily="34" charset="0"/>
              </a:rPr>
            </a:br>
            <a:r>
              <a:rPr lang="en-US" sz="2300" dirty="0">
                <a:latin typeface="Bahnschrift" panose="020B0502040204020203" pitchFamily="34" charset="0"/>
              </a:rPr>
              <a:t>Crime rate Over the past year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94493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043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  <p:extLst>
      <p:ext uri="{BB962C8B-B14F-4D97-AF65-F5344CB8AC3E}">
        <p14:creationId xmlns:p14="http://schemas.microsoft.com/office/powerpoint/2010/main" val="199724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860" y="404664"/>
            <a:ext cx="4478123" cy="1080120"/>
          </a:xfrm>
        </p:spPr>
        <p:txBody>
          <a:bodyPr>
            <a:normAutofit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Plac</a:t>
            </a:r>
            <a:r>
              <a:rPr lang="en-US" dirty="0">
                <a:latin typeface="Bahnschrift" panose="020B0502040204020203" pitchFamily="34" charset="0"/>
              </a:rPr>
              <a:t>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988508" cy="424847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40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 in 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90%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2024 (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21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</a:t>
            </a:r>
            <a:r>
              <a:rPr lang="en-US"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 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19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</a:t>
            </a:r>
            <a:r>
              <a:rPr lang="en-US" sz="19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33</a:t>
            </a:r>
            <a:r>
              <a:rPr lang="en-US" sz="19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lang="en-US" sz="19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when </a:t>
            </a:r>
            <a:r>
              <a:rPr sz="19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19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19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2024 (</a:t>
            </a:r>
            <a:r>
              <a:rPr lang="en-US" sz="19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 </a:t>
            </a:r>
            <a:r>
              <a:rPr lang="en-US" sz="19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183 total crimes so far in 2025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11</a:t>
            </a:r>
            <a:r>
              <a:rPr lang="en-US" sz="24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(165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29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12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%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(26 crimes)</a:t>
            </a:r>
            <a:endParaRPr sz="19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92115"/>
              </p:ext>
            </p:extLst>
          </p:nvPr>
        </p:nvGraphicFramePr>
        <p:xfrm>
          <a:off x="395537" y="1124744"/>
          <a:ext cx="8421624" cy="2667424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151679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3688000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16745971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90573362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71182556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98347017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1845184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207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9596"/>
            <a:ext cx="5040565" cy="845148"/>
          </a:xfrm>
        </p:spPr>
        <p:txBody>
          <a:bodyPr>
            <a:normAutofit fontScale="90000"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89178"/>
              </p:ext>
            </p:extLst>
          </p:nvPr>
        </p:nvGraphicFramePr>
        <p:xfrm>
          <a:off x="395536" y="3861048"/>
          <a:ext cx="8421627" cy="2673750"/>
        </p:xfrm>
        <a:graphic>
          <a:graphicData uri="http://schemas.openxmlformats.org/drawingml/2006/table">
            <a:tbl>
              <a:tblPr/>
              <a:tblGrid>
                <a:gridCol w="164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14591808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38899818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93965845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12783155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9693988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74910472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138605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64483423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76888367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29038727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1876004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27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b="1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2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2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074" y="247186"/>
            <a:ext cx="3679852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Debaliviere</a:t>
            </a:r>
            <a:r>
              <a:rPr lang="en-US" dirty="0">
                <a:latin typeface="Bahnschrift" panose="020B0502040204020203" pitchFamily="34" charset="0"/>
              </a:rPr>
              <a:t>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1BBAEA-F764-4C25-9AB6-D9C5FA15A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61592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97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Debaliviere</a:t>
            </a:r>
            <a:r>
              <a:rPr lang="en-US" dirty="0">
                <a:latin typeface="Bahnschrift" panose="020B0502040204020203" pitchFamily="34" charset="0"/>
              </a:rPr>
              <a:t>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183867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666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13214</TotalTime>
  <Words>1719</Words>
  <Application>Microsoft Office PowerPoint</Application>
  <PresentationFormat>On-screen Show (4:3)</PresentationFormat>
  <Paragraphs>942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Bahnschrift</vt:lpstr>
      <vt:lpstr>Calibri</vt:lpstr>
      <vt:lpstr>Gill Sans MT</vt:lpstr>
      <vt:lpstr>Parcel</vt:lpstr>
      <vt:lpstr>DeBaliviere Place Skinker-Debaliviere West End Visitation Park</vt:lpstr>
      <vt:lpstr>City of St Louis Police Districts</vt:lpstr>
      <vt:lpstr>District 5 Summary Notes</vt:lpstr>
      <vt:lpstr>PowerPoint Presentation</vt:lpstr>
      <vt:lpstr>DeBaliviere Place Neighborhood Detail</vt:lpstr>
      <vt:lpstr>DeBaliviere Place Summary Notes</vt:lpstr>
      <vt:lpstr>DeBaliviere Place Year to Year Comparison</vt:lpstr>
      <vt:lpstr>Debaliviere place 2024 vs 2025</vt:lpstr>
      <vt:lpstr>Debaliviere place Crimes by day of the week</vt:lpstr>
      <vt:lpstr>Debaliviere place Crimes by time of day</vt:lpstr>
      <vt:lpstr>Debaliviere place Crimes by day of the Month</vt:lpstr>
      <vt:lpstr>Skinker-DeBaliviere Neighborhood Detail</vt:lpstr>
      <vt:lpstr>Skinker-DeBaliviere Summary Notes</vt:lpstr>
      <vt:lpstr>Skinker-DeBaliviere Year to Year Comparison</vt:lpstr>
      <vt:lpstr>Skinker-Debaliviere 2024 vs 2025</vt:lpstr>
      <vt:lpstr>Skinker-Debaliviere Crimes by day of the week</vt:lpstr>
      <vt:lpstr>Skinker-debaliviere Crimes by time of day</vt:lpstr>
      <vt:lpstr>Skinker-debaliviere Crimes by day of the Month</vt:lpstr>
      <vt:lpstr>West End Neighborhood Detail</vt:lpstr>
      <vt:lpstr>West End Summary Notes</vt:lpstr>
      <vt:lpstr>West End Year to Year Comparison</vt:lpstr>
      <vt:lpstr>West end 2024 vs 2025</vt:lpstr>
      <vt:lpstr>West end Crimes by day of the week</vt:lpstr>
      <vt:lpstr>West end Crimes by time of day</vt:lpstr>
      <vt:lpstr>West end Crimes by day of the Month</vt:lpstr>
      <vt:lpstr>Visitation Park Neighborhood Detail</vt:lpstr>
      <vt:lpstr>Visitation Park Summary Notes</vt:lpstr>
      <vt:lpstr>Visitation Park Year to Year Comparison</vt:lpstr>
      <vt:lpstr>Visitation Park 2024 vs 2025</vt:lpstr>
      <vt:lpstr>VISITATION PARK Crimes by day of the week</vt:lpstr>
      <vt:lpstr>Visitation Park Crimes by time of day</vt:lpstr>
      <vt:lpstr>Visitation Park Crimes by day of the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Skinker DeBaliviere DeBaliviere Place West End Visitation Park</dc:title>
  <dc:subject/>
  <dc:creator>Jess Watson</dc:creator>
  <cp:keywords/>
  <dc:description/>
  <cp:lastModifiedBy>Morey, Hannah</cp:lastModifiedBy>
  <cp:revision>466</cp:revision>
  <dcterms:created xsi:type="dcterms:W3CDTF">2017-02-13T16:18:36Z</dcterms:created>
  <dcterms:modified xsi:type="dcterms:W3CDTF">2025-06-06T16:35:08Z</dcterms:modified>
  <cp:category/>
</cp:coreProperties>
</file>