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1.xml" ContentType="application/vnd.openxmlformats-officedocument.presentationml.notesSlide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4"/>
  </p:notesMasterIdLst>
  <p:sldIdLst>
    <p:sldId id="256" r:id="rId2"/>
    <p:sldId id="337" r:id="rId3"/>
    <p:sldId id="363" r:id="rId4"/>
    <p:sldId id="341" r:id="rId5"/>
    <p:sldId id="275" r:id="rId6"/>
    <p:sldId id="307" r:id="rId7"/>
    <p:sldId id="308" r:id="rId8"/>
    <p:sldId id="343" r:id="rId9"/>
    <p:sldId id="362" r:id="rId10"/>
    <p:sldId id="358" r:id="rId11"/>
    <p:sldId id="345" r:id="rId12"/>
    <p:sldId id="283" r:id="rId13"/>
    <p:sldId id="311" r:id="rId14"/>
    <p:sldId id="312" r:id="rId15"/>
    <p:sldId id="346" r:id="rId16"/>
    <p:sldId id="361" r:id="rId17"/>
    <p:sldId id="357" r:id="rId18"/>
    <p:sldId id="348" r:id="rId19"/>
    <p:sldId id="291" r:id="rId20"/>
    <p:sldId id="315" r:id="rId21"/>
    <p:sldId id="316" r:id="rId22"/>
    <p:sldId id="349" r:id="rId23"/>
    <p:sldId id="360" r:id="rId24"/>
    <p:sldId id="356" r:id="rId25"/>
    <p:sldId id="351" r:id="rId26"/>
    <p:sldId id="299" r:id="rId27"/>
    <p:sldId id="319" r:id="rId28"/>
    <p:sldId id="320" r:id="rId29"/>
    <p:sldId id="352" r:id="rId30"/>
    <p:sldId id="359" r:id="rId31"/>
    <p:sldId id="355" r:id="rId32"/>
    <p:sldId id="354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5858"/>
    <a:srgbClr val="F6A21D"/>
    <a:srgbClr val="FFC000"/>
    <a:srgbClr val="00FF00"/>
    <a:srgbClr val="6B8891"/>
    <a:srgbClr val="9D581F"/>
    <a:srgbClr val="9BAFB5"/>
    <a:srgbClr val="C96731"/>
    <a:srgbClr val="E0A382"/>
    <a:srgbClr val="C3C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3" autoAdjust="0"/>
    <p:restoredTop sz="94660"/>
  </p:normalViewPr>
  <p:slideViewPr>
    <p:cSldViewPr>
      <p:cViewPr varScale="1">
        <p:scale>
          <a:sx n="106" d="100"/>
          <a:sy n="106" d="100"/>
        </p:scale>
        <p:origin x="182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iles.wustl.edu\shares\WUMC\Projects\Monthly-Reports\monthly-crime-reports\2025\05-May\5.25_graphs.xlsm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files.wustl.edu\shares\WUMC\Projects\Monthly-Reports\monthly-crime-reports\2025\05-May\5.25_graphs.xlsm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.wustl.edu\shares\WUMC\Projects\Monthly-Reports\monthly-crime-reports\2025\05-May\5.25_graphs.xlsm" TargetMode="External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.wustl.edu\shares\WUMC\Projects\Monthly-Reports\monthly-crime-reports\2025\05-May\5.25_graphs.xlsm" TargetMode="External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.wustl.edu\shares\WUMC\Projects\Monthly-Reports\monthly-crime-reports\2025\05-May\5.25_graphs.xlsm" TargetMode="External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files.wustl.edu\shares\WUMC\Projects\Monthly-Reports\monthly-crime-reports\2025\05-May\5.25_graphs.xlsm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.wustl.edu\shares\WUMC\Projects\Monthly-Reports\monthly-crime-reports\2025\05-May\5.25_graphs.xlsm" TargetMode="External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.wustl.edu\shares\WUMC\Projects\Monthly-Reports\monthly-crime-reports\2025\05-May\5.25_graphs.xlsm" TargetMode="External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.wustl.edu\shares\WUMC\Projects\Monthly-Reports\monthly-crime-reports\2025\05-May\5.25_graphs.xlsm" TargetMode="External"/><Relationship Id="rId1" Type="http://schemas.openxmlformats.org/officeDocument/2006/relationships/themeOverride" Target="../theme/themeOverrid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wustl.edu\shares\WUMC\Projects\Monthly-Reports\monthly-crime-reports\2025\05-May\5.25_graphs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.wustl.edu\shares\WUMC\Projects\Monthly-Reports\monthly-crime-reports\2025\05-May\5.25_graphs.xlsm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iles.wustl.edu\shares\WUMC\Projects\Monthly-Reports\monthly-crime-reports\2025\05-May\5.25_graphs.xlsm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.wustl.edu\shares\WUMC\Projects\Monthly-Reports\monthly-crime-reports\2025\05-May\5.25_graphs.xlsm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files.wustl.edu\shares\WUMC\Projects\Monthly-Reports\monthly-crime-reports\2025\05-May\5.25_graphs.xlsm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.wustl.edu\shares\WUMC\Projects\Monthly-Reports\monthly-crime-reports\2025\05-May\5.25_graphs.xlsm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.wustl.edu\shares\WUMC\Projects\Monthly-Reports\monthly-crime-reports\2025\05-May\5.25_graphs.xlsm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.wustl.edu\shares\WUMC\Projects\Monthly-Reports\monthly-crime-reports\2025\05-May\5.25_graphs.xlsm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MAIN!$B$80</c:f>
              <c:strCache>
                <c:ptCount val="1"/>
                <c:pt idx="0">
                  <c:v>City Crime Rate</c:v>
                </c:pt>
              </c:strCache>
            </c:strRef>
          </c:tx>
          <c:spPr>
            <a:ln w="38100" cap="rnd" cmpd="sng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MAIN!$A$81:$A$92</c:f>
              <c:numCache>
                <c:formatCode>mmm\-yy</c:formatCode>
                <c:ptCount val="12"/>
                <c:pt idx="0">
                  <c:v>45467</c:v>
                </c:pt>
                <c:pt idx="1">
                  <c:v>45497</c:v>
                </c:pt>
                <c:pt idx="2">
                  <c:v>45528</c:v>
                </c:pt>
                <c:pt idx="3">
                  <c:v>45559</c:v>
                </c:pt>
                <c:pt idx="4">
                  <c:v>45589</c:v>
                </c:pt>
                <c:pt idx="5">
                  <c:v>45620</c:v>
                </c:pt>
                <c:pt idx="6">
                  <c:v>45650</c:v>
                </c:pt>
                <c:pt idx="7">
                  <c:v>45681</c:v>
                </c:pt>
                <c:pt idx="8">
                  <c:v>45712</c:v>
                </c:pt>
                <c:pt idx="9">
                  <c:v>45740</c:v>
                </c:pt>
                <c:pt idx="10">
                  <c:v>45771</c:v>
                </c:pt>
                <c:pt idx="11">
                  <c:v>45801</c:v>
                </c:pt>
              </c:numCache>
            </c:numRef>
          </c:cat>
          <c:val>
            <c:numRef>
              <c:f>MAIN!$B$81:$B$92</c:f>
              <c:numCache>
                <c:formatCode>0.0</c:formatCode>
                <c:ptCount val="12"/>
                <c:pt idx="0">
                  <c:v>1406.98</c:v>
                </c:pt>
                <c:pt idx="1">
                  <c:v>1444.4</c:v>
                </c:pt>
                <c:pt idx="2">
                  <c:v>1361.17</c:v>
                </c:pt>
                <c:pt idx="3">
                  <c:v>1329.0094105007659</c:v>
                </c:pt>
                <c:pt idx="4">
                  <c:v>1283.5816936248666</c:v>
                </c:pt>
                <c:pt idx="5">
                  <c:v>1206.3214160184098</c:v>
                </c:pt>
                <c:pt idx="6">
                  <c:v>1166.1991259309366</c:v>
                </c:pt>
                <c:pt idx="7">
                  <c:v>947.68186008263206</c:v>
                </c:pt>
                <c:pt idx="8">
                  <c:v>905.23844577522232</c:v>
                </c:pt>
                <c:pt idx="9">
                  <c:v>1121.4345874035905</c:v>
                </c:pt>
                <c:pt idx="10">
                  <c:v>1239.8119226203503</c:v>
                </c:pt>
                <c:pt idx="11">
                  <c:v>1313.7563084840408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09-4213-A7EB-21BB7CBB2232}"/>
            </c:ext>
          </c:extLst>
        </c:ser>
        <c:ser>
          <c:idx val="1"/>
          <c:order val="1"/>
          <c:tx>
            <c:strRef>
              <c:f>MAIN!$C$80</c:f>
              <c:strCache>
                <c:ptCount val="1"/>
                <c:pt idx="0">
                  <c:v>Academy Crime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MAIN!$A$81:$A$92</c:f>
              <c:numCache>
                <c:formatCode>mmm\-yy</c:formatCode>
                <c:ptCount val="12"/>
                <c:pt idx="0">
                  <c:v>45467</c:v>
                </c:pt>
                <c:pt idx="1">
                  <c:v>45497</c:v>
                </c:pt>
                <c:pt idx="2">
                  <c:v>45528</c:v>
                </c:pt>
                <c:pt idx="3">
                  <c:v>45559</c:v>
                </c:pt>
                <c:pt idx="4">
                  <c:v>45589</c:v>
                </c:pt>
                <c:pt idx="5">
                  <c:v>45620</c:v>
                </c:pt>
                <c:pt idx="6">
                  <c:v>45650</c:v>
                </c:pt>
                <c:pt idx="7">
                  <c:v>45681</c:v>
                </c:pt>
                <c:pt idx="8">
                  <c:v>45712</c:v>
                </c:pt>
                <c:pt idx="9">
                  <c:v>45740</c:v>
                </c:pt>
                <c:pt idx="10">
                  <c:v>45771</c:v>
                </c:pt>
                <c:pt idx="11">
                  <c:v>45801</c:v>
                </c:pt>
              </c:numCache>
            </c:numRef>
          </c:cat>
          <c:val>
            <c:numRef>
              <c:f>MAIN!$C$81:$C$92</c:f>
              <c:numCache>
                <c:formatCode>0.0</c:formatCode>
                <c:ptCount val="12"/>
                <c:pt idx="0">
                  <c:v>1231.42</c:v>
                </c:pt>
                <c:pt idx="1">
                  <c:v>1273.8900000000001</c:v>
                </c:pt>
                <c:pt idx="2">
                  <c:v>1231.42</c:v>
                </c:pt>
                <c:pt idx="3">
                  <c:v>764.33121019108285</c:v>
                </c:pt>
                <c:pt idx="4">
                  <c:v>1061.5711252653928</c:v>
                </c:pt>
                <c:pt idx="5">
                  <c:v>1613.588110403397</c:v>
                </c:pt>
                <c:pt idx="6">
                  <c:v>1188.9596602972399</c:v>
                </c:pt>
                <c:pt idx="7">
                  <c:v>1316.348195329087</c:v>
                </c:pt>
                <c:pt idx="8">
                  <c:v>1188.9596602972399</c:v>
                </c:pt>
                <c:pt idx="9">
                  <c:v>721.86836518046709</c:v>
                </c:pt>
                <c:pt idx="10">
                  <c:v>976.64543524416126</c:v>
                </c:pt>
                <c:pt idx="11">
                  <c:v>1953.2908704883225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09-4213-A7EB-21BB7CBB2232}"/>
            </c:ext>
          </c:extLst>
        </c:ser>
        <c:ser>
          <c:idx val="2"/>
          <c:order val="2"/>
          <c:tx>
            <c:strRef>
              <c:f>MAIN!$D$80</c:f>
              <c:strCache>
                <c:ptCount val="1"/>
                <c:pt idx="0">
                  <c:v>Fountain Park Crime Rate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MAIN!$A$81:$A$92</c:f>
              <c:numCache>
                <c:formatCode>mmm\-yy</c:formatCode>
                <c:ptCount val="12"/>
                <c:pt idx="0">
                  <c:v>45467</c:v>
                </c:pt>
                <c:pt idx="1">
                  <c:v>45497</c:v>
                </c:pt>
                <c:pt idx="2">
                  <c:v>45528</c:v>
                </c:pt>
                <c:pt idx="3">
                  <c:v>45559</c:v>
                </c:pt>
                <c:pt idx="4">
                  <c:v>45589</c:v>
                </c:pt>
                <c:pt idx="5">
                  <c:v>45620</c:v>
                </c:pt>
                <c:pt idx="6">
                  <c:v>45650</c:v>
                </c:pt>
                <c:pt idx="7">
                  <c:v>45681</c:v>
                </c:pt>
                <c:pt idx="8">
                  <c:v>45712</c:v>
                </c:pt>
                <c:pt idx="9">
                  <c:v>45740</c:v>
                </c:pt>
                <c:pt idx="10">
                  <c:v>45771</c:v>
                </c:pt>
                <c:pt idx="11">
                  <c:v>45801</c:v>
                </c:pt>
              </c:numCache>
            </c:numRef>
          </c:cat>
          <c:val>
            <c:numRef>
              <c:f>MAIN!$D$81:$D$92</c:f>
              <c:numCache>
                <c:formatCode>0.0</c:formatCode>
                <c:ptCount val="12"/>
                <c:pt idx="0">
                  <c:v>2511.63</c:v>
                </c:pt>
                <c:pt idx="1">
                  <c:v>1581.4</c:v>
                </c:pt>
                <c:pt idx="2">
                  <c:v>1395.35</c:v>
                </c:pt>
                <c:pt idx="3">
                  <c:v>2511.6279069767443</c:v>
                </c:pt>
                <c:pt idx="4">
                  <c:v>2046.5116279069766</c:v>
                </c:pt>
                <c:pt idx="5">
                  <c:v>2046.5116279069766</c:v>
                </c:pt>
                <c:pt idx="6">
                  <c:v>1674.4186046511629</c:v>
                </c:pt>
                <c:pt idx="7">
                  <c:v>1581.3953488372092</c:v>
                </c:pt>
                <c:pt idx="8">
                  <c:v>2232.5581395348836</c:v>
                </c:pt>
                <c:pt idx="9">
                  <c:v>1488.372093023256</c:v>
                </c:pt>
                <c:pt idx="10">
                  <c:v>1860.4651162790697</c:v>
                </c:pt>
                <c:pt idx="11">
                  <c:v>3069.7674418604652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09-4213-A7EB-21BB7CBB2232}"/>
            </c:ext>
          </c:extLst>
        </c:ser>
        <c:ser>
          <c:idx val="3"/>
          <c:order val="3"/>
          <c:tx>
            <c:strRef>
              <c:f>MAIN!$E$80</c:f>
              <c:strCache>
                <c:ptCount val="1"/>
                <c:pt idx="0">
                  <c:v>Lewis Place Crime Rate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MAIN!$A$81:$A$92</c:f>
              <c:numCache>
                <c:formatCode>mmm\-yy</c:formatCode>
                <c:ptCount val="12"/>
                <c:pt idx="0">
                  <c:v>45467</c:v>
                </c:pt>
                <c:pt idx="1">
                  <c:v>45497</c:v>
                </c:pt>
                <c:pt idx="2">
                  <c:v>45528</c:v>
                </c:pt>
                <c:pt idx="3">
                  <c:v>45559</c:v>
                </c:pt>
                <c:pt idx="4">
                  <c:v>45589</c:v>
                </c:pt>
                <c:pt idx="5">
                  <c:v>45620</c:v>
                </c:pt>
                <c:pt idx="6">
                  <c:v>45650</c:v>
                </c:pt>
                <c:pt idx="7">
                  <c:v>45681</c:v>
                </c:pt>
                <c:pt idx="8">
                  <c:v>45712</c:v>
                </c:pt>
                <c:pt idx="9">
                  <c:v>45740</c:v>
                </c:pt>
                <c:pt idx="10">
                  <c:v>45771</c:v>
                </c:pt>
                <c:pt idx="11">
                  <c:v>45801</c:v>
                </c:pt>
              </c:numCache>
            </c:numRef>
          </c:cat>
          <c:val>
            <c:numRef>
              <c:f>MAIN!$E$81:$E$92</c:f>
              <c:numCache>
                <c:formatCode>0.0</c:formatCode>
                <c:ptCount val="12"/>
                <c:pt idx="0">
                  <c:v>1471.67</c:v>
                </c:pt>
                <c:pt idx="1">
                  <c:v>515.09</c:v>
                </c:pt>
                <c:pt idx="2">
                  <c:v>1324.5</c:v>
                </c:pt>
                <c:pt idx="3">
                  <c:v>1839.5879323031641</c:v>
                </c:pt>
                <c:pt idx="4">
                  <c:v>1324.5033112582782</c:v>
                </c:pt>
                <c:pt idx="5">
                  <c:v>1030.1692420897718</c:v>
                </c:pt>
                <c:pt idx="6">
                  <c:v>883.00220750551875</c:v>
                </c:pt>
                <c:pt idx="7">
                  <c:v>1398.0868285504048</c:v>
                </c:pt>
                <c:pt idx="8">
                  <c:v>367.91758646063283</c:v>
                </c:pt>
                <c:pt idx="9">
                  <c:v>1250.9197939661517</c:v>
                </c:pt>
                <c:pt idx="10">
                  <c:v>515.08462104488592</c:v>
                </c:pt>
                <c:pt idx="11">
                  <c:v>515.08462104488592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C09-4213-A7EB-21BB7CBB2232}"/>
            </c:ext>
          </c:extLst>
        </c:ser>
        <c:ser>
          <c:idx val="4"/>
          <c:order val="4"/>
          <c:tx>
            <c:strRef>
              <c:f>MAIN!$F$80</c:f>
              <c:strCache>
                <c:ptCount val="1"/>
                <c:pt idx="0">
                  <c:v>Vandeventer Crime Rate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MAIN!$A$81:$A$92</c:f>
              <c:numCache>
                <c:formatCode>mmm\-yy</c:formatCode>
                <c:ptCount val="12"/>
                <c:pt idx="0">
                  <c:v>45467</c:v>
                </c:pt>
                <c:pt idx="1">
                  <c:v>45497</c:v>
                </c:pt>
                <c:pt idx="2">
                  <c:v>45528</c:v>
                </c:pt>
                <c:pt idx="3">
                  <c:v>45559</c:v>
                </c:pt>
                <c:pt idx="4">
                  <c:v>45589</c:v>
                </c:pt>
                <c:pt idx="5">
                  <c:v>45620</c:v>
                </c:pt>
                <c:pt idx="6">
                  <c:v>45650</c:v>
                </c:pt>
                <c:pt idx="7">
                  <c:v>45681</c:v>
                </c:pt>
                <c:pt idx="8">
                  <c:v>45712</c:v>
                </c:pt>
                <c:pt idx="9">
                  <c:v>45740</c:v>
                </c:pt>
                <c:pt idx="10">
                  <c:v>45771</c:v>
                </c:pt>
                <c:pt idx="11">
                  <c:v>45801</c:v>
                </c:pt>
              </c:numCache>
            </c:numRef>
          </c:cat>
          <c:val>
            <c:numRef>
              <c:f>MAIN!$F$81:$F$92</c:f>
              <c:numCache>
                <c:formatCode>0.0</c:formatCode>
                <c:ptCount val="12"/>
                <c:pt idx="0">
                  <c:v>1322.88</c:v>
                </c:pt>
                <c:pt idx="1">
                  <c:v>685.94</c:v>
                </c:pt>
                <c:pt idx="2">
                  <c:v>2841.74</c:v>
                </c:pt>
                <c:pt idx="3">
                  <c:v>881.92062714355711</c:v>
                </c:pt>
                <c:pt idx="4">
                  <c:v>1518.8633023027926</c:v>
                </c:pt>
                <c:pt idx="5">
                  <c:v>734.93385595296422</c:v>
                </c:pt>
                <c:pt idx="6">
                  <c:v>979.91180793728563</c:v>
                </c:pt>
                <c:pt idx="7">
                  <c:v>1420.8721215090643</c:v>
                </c:pt>
                <c:pt idx="8">
                  <c:v>1224.889759921607</c:v>
                </c:pt>
                <c:pt idx="9">
                  <c:v>832.92503674669285</c:v>
                </c:pt>
                <c:pt idx="10">
                  <c:v>1616.8544830965213</c:v>
                </c:pt>
                <c:pt idx="11">
                  <c:v>1714.8456638902501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C09-4213-A7EB-21BB7CBB2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9656424"/>
        <c:axId val="499655112"/>
      </c:lineChart>
      <c:dateAx>
        <c:axId val="4996564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499655112"/>
        <c:crosses val="autoZero"/>
        <c:auto val="1"/>
        <c:lblOffset val="100"/>
        <c:baseTimeUnit val="months"/>
      </c:dateAx>
      <c:valAx>
        <c:axId val="499655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Crime Rate per 100,000 Residents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499656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'2024CompData'!$B$34</c:f>
              <c:strCache>
                <c:ptCount val="1"/>
                <c:pt idx="0">
                  <c:v>2024 City Crime Rate</c:v>
                </c:pt>
              </c:strCache>
            </c:strRef>
          </c:tx>
          <c:spPr>
            <a:ln w="412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'2024CompData'!$A$35:$A$46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'2024CompData'!$B$35:$B$46</c:f>
              <c:numCache>
                <c:formatCode>0.0</c:formatCode>
                <c:ptCount val="12"/>
                <c:pt idx="0">
                  <c:v>1167.4000000000001</c:v>
                </c:pt>
                <c:pt idx="1">
                  <c:v>1104.5</c:v>
                </c:pt>
                <c:pt idx="2">
                  <c:v>1182.7</c:v>
                </c:pt>
                <c:pt idx="3">
                  <c:v>1251.4000000000001</c:v>
                </c:pt>
                <c:pt idx="4">
                  <c:v>1475.9</c:v>
                </c:pt>
                <c:pt idx="5">
                  <c:v>1406.98</c:v>
                </c:pt>
                <c:pt idx="6">
                  <c:v>1444.4</c:v>
                </c:pt>
                <c:pt idx="7">
                  <c:v>1361.17</c:v>
                </c:pt>
                <c:pt idx="8">
                  <c:v>1329.0094105007659</c:v>
                </c:pt>
                <c:pt idx="9">
                  <c:v>1283.5816936248666</c:v>
                </c:pt>
                <c:pt idx="10">
                  <c:v>1206.3214160184098</c:v>
                </c:pt>
                <c:pt idx="11">
                  <c:v>1166.1991259309366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09-4522-AF7B-23AC7ED1EF10}"/>
            </c:ext>
          </c:extLst>
        </c:ser>
        <c:ser>
          <c:idx val="3"/>
          <c:order val="1"/>
          <c:tx>
            <c:strRef>
              <c:f>'2024CompData'!$E$34</c:f>
              <c:strCache>
                <c:ptCount val="1"/>
                <c:pt idx="0">
                  <c:v>Lewis Place 2024 Crime Rate</c:v>
                </c:pt>
              </c:strCache>
            </c:strRef>
          </c:tx>
          <c:spPr>
            <a:ln w="28575" cap="rnd">
              <a:solidFill>
                <a:srgbClr val="BA8CDC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'2024CompData'!$A$35:$A$46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'2024CompData'!$E$35:$E$46</c:f>
              <c:numCache>
                <c:formatCode>0.0</c:formatCode>
                <c:ptCount val="12"/>
                <c:pt idx="0">
                  <c:v>1030.2</c:v>
                </c:pt>
                <c:pt idx="1">
                  <c:v>662.3</c:v>
                </c:pt>
                <c:pt idx="2">
                  <c:v>956.6</c:v>
                </c:pt>
                <c:pt idx="3">
                  <c:v>1177.3</c:v>
                </c:pt>
                <c:pt idx="4">
                  <c:v>1692.4</c:v>
                </c:pt>
                <c:pt idx="5">
                  <c:v>1471.67</c:v>
                </c:pt>
                <c:pt idx="6">
                  <c:v>515.1</c:v>
                </c:pt>
                <c:pt idx="7">
                  <c:v>1324.5</c:v>
                </c:pt>
                <c:pt idx="8">
                  <c:v>1839.5879323031641</c:v>
                </c:pt>
                <c:pt idx="9">
                  <c:v>1324.5033112582782</c:v>
                </c:pt>
                <c:pt idx="10">
                  <c:v>1030.1692420897718</c:v>
                </c:pt>
                <c:pt idx="11">
                  <c:v>883.00220750551875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09-4522-AF7B-23AC7ED1EF10}"/>
            </c:ext>
          </c:extLst>
        </c:ser>
        <c:ser>
          <c:idx val="7"/>
          <c:order val="2"/>
          <c:tx>
            <c:strRef>
              <c:f>'2024CompData'!$I$34</c:f>
              <c:strCache>
                <c:ptCount val="1"/>
                <c:pt idx="0">
                  <c:v>Lewis Place 2025 Crime Rate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'2024CompData'!$A$35:$A$46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'2024CompData'!$I$35:$I$46</c:f>
              <c:numCache>
                <c:formatCode>0.0</c:formatCode>
                <c:ptCount val="12"/>
                <c:pt idx="0">
                  <c:v>1398.0868285504048</c:v>
                </c:pt>
                <c:pt idx="1">
                  <c:v>367.91758646063283</c:v>
                </c:pt>
                <c:pt idx="2">
                  <c:v>1250.9197939661517</c:v>
                </c:pt>
                <c:pt idx="3">
                  <c:v>515.08462104488592</c:v>
                </c:pt>
                <c:pt idx="4">
                  <c:v>515.08462104488592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509-4522-AF7B-23AC7ED1E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2007536"/>
        <c:axId val="456131464"/>
      </c:lineChart>
      <c:catAx>
        <c:axId val="63200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456131464"/>
        <c:crosses val="autoZero"/>
        <c:auto val="1"/>
        <c:lblAlgn val="ctr"/>
        <c:lblOffset val="100"/>
        <c:noMultiLvlLbl val="1"/>
      </c:catAx>
      <c:valAx>
        <c:axId val="456131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Crime Rate per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200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'Lewis Pl'!$B$1</c:f>
              <c:strCache>
                <c:ptCount val="1"/>
                <c:pt idx="0">
                  <c:v>Crimes Against Persons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'Lewis Pl'!$A$2:$A$8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'Lewis Pl'!$B$2:$B$8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57-4804-86FE-DD8A80A11D68}"/>
            </c:ext>
          </c:extLst>
        </c:ser>
        <c:ser>
          <c:idx val="1"/>
          <c:order val="1"/>
          <c:tx>
            <c:strRef>
              <c:f>'Lewis Pl'!$C$1</c:f>
              <c:strCache>
                <c:ptCount val="1"/>
                <c:pt idx="0">
                  <c:v>Property Crimes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'Lewis Pl'!$A$2:$A$8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'Lewis Pl'!$C$2:$C$8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57-4804-86FE-DD8A80A11D68}"/>
            </c:ext>
          </c:extLst>
        </c:ser>
        <c:ser>
          <c:idx val="2"/>
          <c:order val="2"/>
          <c:tx>
            <c:strRef>
              <c:f>'Lewis Pl'!$D$1</c:f>
              <c:strCache>
                <c:ptCount val="1"/>
                <c:pt idx="0">
                  <c:v>Societal Crimes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'Lewis Pl'!$A$2:$A$8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'Lewis Pl'!$D$2:$D$8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57-4804-86FE-DD8A80A11D68}"/>
            </c:ext>
          </c:extLst>
        </c:ser>
        <c:ser>
          <c:idx val="3"/>
          <c:order val="3"/>
          <c:tx>
            <c:strRef>
              <c:f>'Lewis Pl'!$E$1</c:f>
              <c:strCache>
                <c:ptCount val="1"/>
                <c:pt idx="0">
                  <c:v>Unspecified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'Lewis Pl'!$A$2:$A$8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'Lewis Pl'!$E$2:$E$8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57-4804-86FE-DD8A80A11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9319984"/>
        <c:axId val="639320312"/>
      </c:barChart>
      <c:catAx>
        <c:axId val="63931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9320312"/>
        <c:crosses val="autoZero"/>
        <c:auto val="1"/>
        <c:lblAlgn val="ctr"/>
        <c:lblOffset val="100"/>
        <c:noMultiLvlLbl val="0"/>
      </c:catAx>
      <c:valAx>
        <c:axId val="639320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Number of Crimes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9319984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57633420822396"/>
          <c:y val="0.10030061963903997"/>
          <c:w val="0.64618066491688542"/>
          <c:h val="0.7993987607219200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BBC-4999-AB57-3726C87FC6B7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BBC-4999-AB57-3726C87FC6B7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BBC-4999-AB57-3726C87FC6B7}"/>
              </c:ext>
            </c:extLst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BBC-4999-AB57-3726C87FC6B7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BBC-4999-AB57-3726C87FC6B7}"/>
              </c:ext>
            </c:extLst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BBC-4999-AB57-3726C87FC6B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BBC-4999-AB57-3726C87FC6B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4BBC-4999-AB57-3726C87FC6B7}"/>
                </c:ext>
              </c:extLst>
            </c:dLbl>
            <c:dLbl>
              <c:idx val="2"/>
              <c:layout>
                <c:manualLayout>
                  <c:x val="-4.4769527588641733E-17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accent2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BC-4999-AB57-3726C87FC6B7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bg2">
                          <a:lumMod val="9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BC-4999-AB57-3726C87FC6B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bg2">
                          <a:lumMod val="75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4BBC-4999-AB57-3726C87FC6B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bg2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4BBC-4999-AB57-3726C87FC6B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'Lewis Pl'!$A$11:$A$16</c:f>
              <c:strCache>
                <c:ptCount val="6"/>
                <c:pt idx="0">
                  <c:v>8AM-12PM</c:v>
                </c:pt>
                <c:pt idx="1">
                  <c:v>12PM-4PM</c:v>
                </c:pt>
                <c:pt idx="2">
                  <c:v>4PM-8PM</c:v>
                </c:pt>
                <c:pt idx="3">
                  <c:v>8PM-12AM</c:v>
                </c:pt>
                <c:pt idx="4">
                  <c:v>12AM-4AM</c:v>
                </c:pt>
                <c:pt idx="5">
                  <c:v>4AM-8AM</c:v>
                </c:pt>
              </c:strCache>
            </c:strRef>
          </c:cat>
          <c:val>
            <c:numRef>
              <c:f>'Lewis Pl'!$B$11:$B$16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5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BBC-4999-AB57-3726C87FC6B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 algn="ctr">
        <a:defRPr lang="en-US" sz="1400" b="0" i="0" u="none" strike="noStrike" kern="1200" baseline="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'Lewis Pl'!$A$24:$A$54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'Lewis Pl'!$B$24:$B$54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5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72-4FF6-840E-3BCF92C8A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0702032"/>
        <c:axId val="690704984"/>
      </c:lineChart>
      <c:catAx>
        <c:axId val="690702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Day of the 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90704984"/>
        <c:crosses val="autoZero"/>
        <c:auto val="1"/>
        <c:lblAlgn val="ctr"/>
        <c:lblOffset val="100"/>
        <c:noMultiLvlLbl val="0"/>
      </c:catAx>
      <c:valAx>
        <c:axId val="690704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Number of Crimes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90702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'2024CompData'!$B$34</c:f>
              <c:strCache>
                <c:ptCount val="1"/>
                <c:pt idx="0">
                  <c:v>2024 City Crime Rate</c:v>
                </c:pt>
              </c:strCache>
            </c:strRef>
          </c:tx>
          <c:spPr>
            <a:ln w="412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'2024CompData'!$A$35:$A$46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'2024CompData'!$B$35:$B$46</c:f>
              <c:numCache>
                <c:formatCode>0.0</c:formatCode>
                <c:ptCount val="12"/>
                <c:pt idx="0">
                  <c:v>1167.4000000000001</c:v>
                </c:pt>
                <c:pt idx="1">
                  <c:v>1104.5</c:v>
                </c:pt>
                <c:pt idx="2">
                  <c:v>1182.7</c:v>
                </c:pt>
                <c:pt idx="3">
                  <c:v>1251.4000000000001</c:v>
                </c:pt>
                <c:pt idx="4">
                  <c:v>1475.9</c:v>
                </c:pt>
                <c:pt idx="5">
                  <c:v>1406.98</c:v>
                </c:pt>
                <c:pt idx="6">
                  <c:v>1444.4</c:v>
                </c:pt>
                <c:pt idx="7">
                  <c:v>1361.17</c:v>
                </c:pt>
                <c:pt idx="8">
                  <c:v>1329.0094105007659</c:v>
                </c:pt>
                <c:pt idx="9">
                  <c:v>1283.5816936248666</c:v>
                </c:pt>
                <c:pt idx="10">
                  <c:v>1206.3214160184098</c:v>
                </c:pt>
                <c:pt idx="11">
                  <c:v>1166.1991259309366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E4-4C2E-9B8D-4F069B3A73C2}"/>
            </c:ext>
          </c:extLst>
        </c:ser>
        <c:ser>
          <c:idx val="4"/>
          <c:order val="1"/>
          <c:tx>
            <c:strRef>
              <c:f>'2024CompData'!$F$34</c:f>
              <c:strCache>
                <c:ptCount val="1"/>
                <c:pt idx="0">
                  <c:v>Vandeventer 2024 Crime Rate</c:v>
                </c:pt>
              </c:strCache>
            </c:strRef>
          </c:tx>
          <c:spPr>
            <a:ln w="28575" cap="rnd">
              <a:solidFill>
                <a:srgbClr val="F3AA79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'2024CompData'!$A$35:$A$46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'2024CompData'!$F$35:$F$46</c:f>
              <c:numCache>
                <c:formatCode>0.0</c:formatCode>
                <c:ptCount val="12"/>
                <c:pt idx="0">
                  <c:v>1714.9</c:v>
                </c:pt>
                <c:pt idx="1">
                  <c:v>1175.9000000000001</c:v>
                </c:pt>
                <c:pt idx="2">
                  <c:v>1273.9000000000001</c:v>
                </c:pt>
                <c:pt idx="3">
                  <c:v>1175.9000000000001</c:v>
                </c:pt>
                <c:pt idx="4">
                  <c:v>1420.9</c:v>
                </c:pt>
                <c:pt idx="5">
                  <c:v>1322.88</c:v>
                </c:pt>
                <c:pt idx="6">
                  <c:v>685.9</c:v>
                </c:pt>
                <c:pt idx="7">
                  <c:v>2841.74</c:v>
                </c:pt>
                <c:pt idx="8">
                  <c:v>881.92062714355711</c:v>
                </c:pt>
                <c:pt idx="9">
                  <c:v>1518.8633023027926</c:v>
                </c:pt>
                <c:pt idx="10">
                  <c:v>734.93385595296422</c:v>
                </c:pt>
                <c:pt idx="11">
                  <c:v>979.91180793728563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6E4-4C2E-9B8D-4F069B3A73C2}"/>
            </c:ext>
          </c:extLst>
        </c:ser>
        <c:ser>
          <c:idx val="8"/>
          <c:order val="2"/>
          <c:tx>
            <c:strRef>
              <c:f>'2024CompData'!$J$34</c:f>
              <c:strCache>
                <c:ptCount val="1"/>
                <c:pt idx="0">
                  <c:v>Vandeventer 2025 Crime Rate</c:v>
                </c:pt>
              </c:strCache>
            </c:strRef>
          </c:tx>
          <c:spPr>
            <a:ln w="28575" cap="rnd">
              <a:solidFill>
                <a:srgbClr val="E96B15"/>
              </a:solidFill>
              <a:round/>
            </a:ln>
            <a:effectLst/>
          </c:spPr>
          <c:marker>
            <c:symbol val="none"/>
          </c:marker>
          <c:cat>
            <c:strRef>
              <c:f>'2024CompData'!$A$35:$A$46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'2024CompData'!$J$35:$J$46</c:f>
              <c:numCache>
                <c:formatCode>0.0</c:formatCode>
                <c:ptCount val="12"/>
                <c:pt idx="0">
                  <c:v>1420.8721215090643</c:v>
                </c:pt>
                <c:pt idx="1">
                  <c:v>1224.889759921607</c:v>
                </c:pt>
                <c:pt idx="2">
                  <c:v>832.92503674669285</c:v>
                </c:pt>
                <c:pt idx="3">
                  <c:v>1616.8544830965213</c:v>
                </c:pt>
                <c:pt idx="4">
                  <c:v>1714.8456638902501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6E4-4C2E-9B8D-4F069B3A7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2007536"/>
        <c:axId val="456131464"/>
      </c:lineChart>
      <c:catAx>
        <c:axId val="63200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456131464"/>
        <c:crosses val="autoZero"/>
        <c:auto val="1"/>
        <c:lblAlgn val="ctr"/>
        <c:lblOffset val="100"/>
        <c:noMultiLvlLbl val="1"/>
      </c:catAx>
      <c:valAx>
        <c:axId val="456131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Crime Rate per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200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Vande!$B$1</c:f>
              <c:strCache>
                <c:ptCount val="1"/>
                <c:pt idx="0">
                  <c:v>Crimes Against Persons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Vande!$A$2:$A$8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Vande!$B$2:$B$8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E-4234-9E2A-C185D7578B0D}"/>
            </c:ext>
          </c:extLst>
        </c:ser>
        <c:ser>
          <c:idx val="1"/>
          <c:order val="1"/>
          <c:tx>
            <c:strRef>
              <c:f>Vande!$C$1</c:f>
              <c:strCache>
                <c:ptCount val="1"/>
                <c:pt idx="0">
                  <c:v>Property Crimes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Vande!$A$2:$A$8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Vande!$C$2:$C$8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AE-4234-9E2A-C185D7578B0D}"/>
            </c:ext>
          </c:extLst>
        </c:ser>
        <c:ser>
          <c:idx val="2"/>
          <c:order val="2"/>
          <c:tx>
            <c:strRef>
              <c:f>Vande!$D$1</c:f>
              <c:strCache>
                <c:ptCount val="1"/>
                <c:pt idx="0">
                  <c:v>Societal Crimes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Vande!$A$2:$A$8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Vande!$D$2:$D$8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AE-4234-9E2A-C185D7578B0D}"/>
            </c:ext>
          </c:extLst>
        </c:ser>
        <c:ser>
          <c:idx val="3"/>
          <c:order val="3"/>
          <c:tx>
            <c:strRef>
              <c:f>Vande!$E$1</c:f>
              <c:strCache>
                <c:ptCount val="1"/>
                <c:pt idx="0">
                  <c:v>Unspecified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Vande!$A$2:$A$8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Vande!$E$2:$E$8</c:f>
              <c:numCache>
                <c:formatCode>General</c:formatCode>
                <c:ptCount val="7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AE-4234-9E2A-C185D7578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9319984"/>
        <c:axId val="639320312"/>
      </c:barChart>
      <c:catAx>
        <c:axId val="63931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9320312"/>
        <c:crosses val="autoZero"/>
        <c:auto val="1"/>
        <c:lblAlgn val="ctr"/>
        <c:lblOffset val="100"/>
        <c:noMultiLvlLbl val="0"/>
      </c:catAx>
      <c:valAx>
        <c:axId val="63932031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Number of Crimes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9319984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57633420822396"/>
          <c:y val="0.10030061963903997"/>
          <c:w val="0.64618066491688542"/>
          <c:h val="0.79939876072192007"/>
        </c:manualLayout>
      </c:layout>
      <c:pieChart>
        <c:varyColors val="1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CA0-4A95-A3C0-4F450E3510A3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CA0-4A95-A3C0-4F450E3510A3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CA0-4A95-A3C0-4F450E3510A3}"/>
              </c:ext>
            </c:extLst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CA0-4A95-A3C0-4F450E3510A3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CA0-4A95-A3C0-4F450E3510A3}"/>
              </c:ext>
            </c:extLst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CA0-4A95-A3C0-4F450E3510A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CA0-4A95-A3C0-4F450E3510A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CA0-4A95-A3C0-4F450E3510A3}"/>
                </c:ext>
              </c:extLst>
            </c:dLbl>
            <c:dLbl>
              <c:idx val="2"/>
              <c:layout>
                <c:manualLayout>
                  <c:x val="-4.4769527588641733E-17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accent2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A0-4A95-A3C0-4F450E3510A3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bg2">
                          <a:lumMod val="9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A0-4A95-A3C0-4F450E3510A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bg2">
                          <a:lumMod val="75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DCA0-4A95-A3C0-4F450E3510A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bg2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DCA0-4A95-A3C0-4F450E3510A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Vande!$A$11:$A$16</c:f>
              <c:strCache>
                <c:ptCount val="6"/>
                <c:pt idx="0">
                  <c:v>8AM-12PM</c:v>
                </c:pt>
                <c:pt idx="1">
                  <c:v>12PM-4PM</c:v>
                </c:pt>
                <c:pt idx="2">
                  <c:v>4PM-8PM</c:v>
                </c:pt>
                <c:pt idx="3">
                  <c:v>8PM-12AM</c:v>
                </c:pt>
                <c:pt idx="4">
                  <c:v>12AM-4AM</c:v>
                </c:pt>
                <c:pt idx="5">
                  <c:v>4AM-8AM</c:v>
                </c:pt>
              </c:strCache>
            </c:strRef>
          </c:cat>
          <c:val>
            <c:numRef>
              <c:f>Vande!$B$11:$B$16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18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CA0-4A95-A3C0-4F450E3510A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 algn="ctr">
        <a:defRPr lang="en-US" sz="1400" b="0" i="0" u="none" strike="noStrike" kern="1200" baseline="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Vande!$A$24:$A$54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Vande!$B$24:$B$54</c:f>
              <c:numCache>
                <c:formatCode>General</c:formatCode>
                <c:ptCount val="31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3</c:v>
                </c:pt>
                <c:pt idx="17">
                  <c:v>4</c:v>
                </c:pt>
                <c:pt idx="18">
                  <c:v>4</c:v>
                </c:pt>
                <c:pt idx="19">
                  <c:v>3</c:v>
                </c:pt>
                <c:pt idx="20">
                  <c:v>2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2</c:v>
                </c:pt>
                <c:pt idx="3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FB-4F51-A974-10E748985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0702032"/>
        <c:axId val="690704984"/>
      </c:lineChart>
      <c:catAx>
        <c:axId val="690702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Day of the 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90704984"/>
        <c:crosses val="autoZero"/>
        <c:auto val="1"/>
        <c:lblAlgn val="ctr"/>
        <c:lblOffset val="100"/>
        <c:noMultiLvlLbl val="0"/>
      </c:catAx>
      <c:valAx>
        <c:axId val="69070498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Number of Crimes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90702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'2024CompData'!$B$34</c:f>
              <c:strCache>
                <c:ptCount val="1"/>
                <c:pt idx="0">
                  <c:v>2024 City Crime Rate</c:v>
                </c:pt>
              </c:strCache>
            </c:strRef>
          </c:tx>
          <c:spPr>
            <a:ln w="412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'2024CompData'!$A$35:$A$46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'2024CompData'!$B$35:$B$46</c:f>
              <c:numCache>
                <c:formatCode>0.0</c:formatCode>
                <c:ptCount val="12"/>
                <c:pt idx="0">
                  <c:v>1167.4000000000001</c:v>
                </c:pt>
                <c:pt idx="1">
                  <c:v>1104.5</c:v>
                </c:pt>
                <c:pt idx="2">
                  <c:v>1182.7</c:v>
                </c:pt>
                <c:pt idx="3">
                  <c:v>1251.4000000000001</c:v>
                </c:pt>
                <c:pt idx="4">
                  <c:v>1475.9</c:v>
                </c:pt>
                <c:pt idx="5">
                  <c:v>1406.98</c:v>
                </c:pt>
                <c:pt idx="6">
                  <c:v>1444.4</c:v>
                </c:pt>
                <c:pt idx="7">
                  <c:v>1361.17</c:v>
                </c:pt>
                <c:pt idx="8">
                  <c:v>1329.0094105007659</c:v>
                </c:pt>
                <c:pt idx="9">
                  <c:v>1283.5816936248666</c:v>
                </c:pt>
                <c:pt idx="10">
                  <c:v>1206.3214160184098</c:v>
                </c:pt>
                <c:pt idx="11">
                  <c:v>1166.1991259309366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AC-4E0D-8A15-D5D6DCF83F3E}"/>
            </c:ext>
          </c:extLst>
        </c:ser>
        <c:ser>
          <c:idx val="1"/>
          <c:order val="1"/>
          <c:tx>
            <c:strRef>
              <c:f>'2024CompData'!$C$34</c:f>
              <c:strCache>
                <c:ptCount val="1"/>
                <c:pt idx="0">
                  <c:v>Academy 2024 Crime Rate</c:v>
                </c:pt>
              </c:strCache>
            </c:strRef>
          </c:tx>
          <c:spPr>
            <a:ln w="28575" cap="rnd">
              <a:solidFill>
                <a:srgbClr val="A1E7A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'2024CompData'!$A$35:$A$46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'2024CompData'!$C$35:$C$46</c:f>
              <c:numCache>
                <c:formatCode>0.0</c:formatCode>
                <c:ptCount val="12"/>
                <c:pt idx="0">
                  <c:v>1486.2</c:v>
                </c:pt>
                <c:pt idx="1">
                  <c:v>1104</c:v>
                </c:pt>
                <c:pt idx="2">
                  <c:v>1995.8</c:v>
                </c:pt>
                <c:pt idx="3">
                  <c:v>2420.4</c:v>
                </c:pt>
                <c:pt idx="4">
                  <c:v>934.2</c:v>
                </c:pt>
                <c:pt idx="5">
                  <c:v>1231.42</c:v>
                </c:pt>
                <c:pt idx="6">
                  <c:v>1273.9000000000001</c:v>
                </c:pt>
                <c:pt idx="7">
                  <c:v>1231.42</c:v>
                </c:pt>
                <c:pt idx="8">
                  <c:v>764.33121019108285</c:v>
                </c:pt>
                <c:pt idx="9">
                  <c:v>1061.5711252653928</c:v>
                </c:pt>
                <c:pt idx="10">
                  <c:v>1613.588110403397</c:v>
                </c:pt>
                <c:pt idx="11">
                  <c:v>1188.9596602972399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AC-4E0D-8A15-D5D6DCF83F3E}"/>
            </c:ext>
          </c:extLst>
        </c:ser>
        <c:ser>
          <c:idx val="5"/>
          <c:order val="2"/>
          <c:tx>
            <c:strRef>
              <c:f>'2024CompData'!$G$34</c:f>
              <c:strCache>
                <c:ptCount val="1"/>
                <c:pt idx="0">
                  <c:v>Academy 2025 Crime Rate</c:v>
                </c:pt>
              </c:strCache>
            </c:strRef>
          </c:tx>
          <c:spPr>
            <a:ln w="28575" cap="rnd">
              <a:solidFill>
                <a:srgbClr val="33CC33"/>
              </a:solidFill>
              <a:round/>
            </a:ln>
            <a:effectLst/>
          </c:spPr>
          <c:marker>
            <c:symbol val="none"/>
          </c:marker>
          <c:cat>
            <c:strRef>
              <c:f>'2024CompData'!$A$35:$A$46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'2024CompData'!$G$35:$G$46</c:f>
              <c:numCache>
                <c:formatCode>0.0</c:formatCode>
                <c:ptCount val="12"/>
                <c:pt idx="0">
                  <c:v>1316.348195329087</c:v>
                </c:pt>
                <c:pt idx="1">
                  <c:v>1188.9596602972399</c:v>
                </c:pt>
                <c:pt idx="2">
                  <c:v>721.86836518046709</c:v>
                </c:pt>
                <c:pt idx="3">
                  <c:v>976.64543524416126</c:v>
                </c:pt>
                <c:pt idx="4">
                  <c:v>1953.2908704883225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EAC-4E0D-8A15-D5D6DCF83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2007536"/>
        <c:axId val="456131464"/>
      </c:lineChart>
      <c:catAx>
        <c:axId val="63200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456131464"/>
        <c:crosses val="autoZero"/>
        <c:auto val="1"/>
        <c:lblAlgn val="ctr"/>
        <c:lblOffset val="100"/>
        <c:noMultiLvlLbl val="1"/>
      </c:catAx>
      <c:valAx>
        <c:axId val="456131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Crime Rate per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200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Academy!$B$1</c:f>
              <c:strCache>
                <c:ptCount val="1"/>
                <c:pt idx="0">
                  <c:v>Crimes Against Persons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Academy!$A$2:$A$8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Academy!$B$2:$B$8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4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C3-4E7D-819D-08ED52DE6EC8}"/>
            </c:ext>
          </c:extLst>
        </c:ser>
        <c:ser>
          <c:idx val="1"/>
          <c:order val="1"/>
          <c:tx>
            <c:strRef>
              <c:f>Academy!$C$1</c:f>
              <c:strCache>
                <c:ptCount val="1"/>
                <c:pt idx="0">
                  <c:v>Property Crimes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Academy!$A$2:$A$8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Academy!$C$2:$C$8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  <c:pt idx="5">
                  <c:v>4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C3-4E7D-819D-08ED52DE6EC8}"/>
            </c:ext>
          </c:extLst>
        </c:ser>
        <c:ser>
          <c:idx val="2"/>
          <c:order val="2"/>
          <c:tx>
            <c:strRef>
              <c:f>Academy!$D$1</c:f>
              <c:strCache>
                <c:ptCount val="1"/>
                <c:pt idx="0">
                  <c:v>Societal Crimes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Academy!$A$2:$A$8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Academy!$D$2:$D$8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C3-4E7D-819D-08ED52DE6EC8}"/>
            </c:ext>
          </c:extLst>
        </c:ser>
        <c:ser>
          <c:idx val="3"/>
          <c:order val="3"/>
          <c:tx>
            <c:strRef>
              <c:f>Academy!$E$1</c:f>
              <c:strCache>
                <c:ptCount val="1"/>
                <c:pt idx="0">
                  <c:v>Unspecified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Academy!$A$2:$A$8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Academy!$E$2:$E$8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C3-4E7D-819D-08ED52DE6E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9319984"/>
        <c:axId val="639320312"/>
      </c:barChart>
      <c:catAx>
        <c:axId val="63931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9320312"/>
        <c:crosses val="autoZero"/>
        <c:auto val="1"/>
        <c:lblAlgn val="ctr"/>
        <c:lblOffset val="100"/>
        <c:noMultiLvlLbl val="0"/>
      </c:catAx>
      <c:valAx>
        <c:axId val="639320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Number of Crimes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9319984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57633420822396"/>
          <c:y val="0.10030061963903997"/>
          <c:w val="0.64618066491688542"/>
          <c:h val="0.7993987607219200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471-4626-9A59-05FDD4516687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471-4626-9A59-05FDD4516687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471-4626-9A59-05FDD4516687}"/>
              </c:ext>
            </c:extLst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471-4626-9A59-05FDD4516687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471-4626-9A59-05FDD4516687}"/>
              </c:ext>
            </c:extLst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471-4626-9A59-05FDD451668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471-4626-9A59-05FDD451668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471-4626-9A59-05FDD451668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accent2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3471-4626-9A59-05FDD451668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bg2">
                          <a:lumMod val="9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3471-4626-9A59-05FDD451668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bg2">
                          <a:lumMod val="75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3471-4626-9A59-05FDD451668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bg2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3471-4626-9A59-05FDD451668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Academy!$A$11:$A$16</c:f>
              <c:strCache>
                <c:ptCount val="6"/>
                <c:pt idx="0">
                  <c:v>8AM-12PM</c:v>
                </c:pt>
                <c:pt idx="1">
                  <c:v>12PM-4PM</c:v>
                </c:pt>
                <c:pt idx="2">
                  <c:v>4PM-8PM</c:v>
                </c:pt>
                <c:pt idx="3">
                  <c:v>8PM-12AM</c:v>
                </c:pt>
                <c:pt idx="4">
                  <c:v>12AM-4AM</c:v>
                </c:pt>
                <c:pt idx="5">
                  <c:v>4AM-8AM</c:v>
                </c:pt>
              </c:strCache>
            </c:strRef>
          </c:cat>
          <c:val>
            <c:numRef>
              <c:f>Academy!$B$11:$B$16</c:f>
              <c:numCache>
                <c:formatCode>General</c:formatCode>
                <c:ptCount val="6"/>
                <c:pt idx="0">
                  <c:v>9</c:v>
                </c:pt>
                <c:pt idx="1">
                  <c:v>9</c:v>
                </c:pt>
                <c:pt idx="2">
                  <c:v>10</c:v>
                </c:pt>
                <c:pt idx="3">
                  <c:v>10</c:v>
                </c:pt>
                <c:pt idx="4">
                  <c:v>7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471-4626-9A59-05FDD451668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en-US" sz="1400" b="0" i="0" u="none" strike="noStrike" kern="1200" baseline="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Academy!$A$24:$A$54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Academy!$B$24:$B$54</c:f>
              <c:numCache>
                <c:formatCode>General</c:formatCode>
                <c:ptCount val="31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5</c:v>
                </c:pt>
                <c:pt idx="9">
                  <c:v>6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4</c:v>
                </c:pt>
                <c:pt idx="20">
                  <c:v>0</c:v>
                </c:pt>
                <c:pt idx="21">
                  <c:v>0</c:v>
                </c:pt>
                <c:pt idx="22">
                  <c:v>4</c:v>
                </c:pt>
                <c:pt idx="23">
                  <c:v>4</c:v>
                </c:pt>
                <c:pt idx="24">
                  <c:v>0</c:v>
                </c:pt>
                <c:pt idx="25">
                  <c:v>4</c:v>
                </c:pt>
                <c:pt idx="26">
                  <c:v>1</c:v>
                </c:pt>
                <c:pt idx="27">
                  <c:v>5</c:v>
                </c:pt>
                <c:pt idx="28">
                  <c:v>0</c:v>
                </c:pt>
                <c:pt idx="29">
                  <c:v>1</c:v>
                </c:pt>
                <c:pt idx="3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37-4C2C-AC9D-DBCD31F71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0702032"/>
        <c:axId val="690704984"/>
      </c:lineChart>
      <c:catAx>
        <c:axId val="690702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Day of the 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90704984"/>
        <c:crosses val="autoZero"/>
        <c:auto val="1"/>
        <c:lblAlgn val="ctr"/>
        <c:lblOffset val="100"/>
        <c:noMultiLvlLbl val="0"/>
      </c:catAx>
      <c:valAx>
        <c:axId val="690704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Number of Crimes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90702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'2024CompData'!$B$34</c:f>
              <c:strCache>
                <c:ptCount val="1"/>
                <c:pt idx="0">
                  <c:v>2024 City Crime Rate</c:v>
                </c:pt>
              </c:strCache>
            </c:strRef>
          </c:tx>
          <c:spPr>
            <a:ln w="412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'2024CompData'!$A$35:$A$46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'2024CompData'!$B$35:$B$46</c:f>
              <c:numCache>
                <c:formatCode>0.0</c:formatCode>
                <c:ptCount val="12"/>
                <c:pt idx="0">
                  <c:v>1167.4000000000001</c:v>
                </c:pt>
                <c:pt idx="1">
                  <c:v>1104.5</c:v>
                </c:pt>
                <c:pt idx="2">
                  <c:v>1182.7</c:v>
                </c:pt>
                <c:pt idx="3">
                  <c:v>1251.4000000000001</c:v>
                </c:pt>
                <c:pt idx="4">
                  <c:v>1475.9</c:v>
                </c:pt>
                <c:pt idx="5">
                  <c:v>1406.98</c:v>
                </c:pt>
                <c:pt idx="6">
                  <c:v>1444.4</c:v>
                </c:pt>
                <c:pt idx="7">
                  <c:v>1361.17</c:v>
                </c:pt>
                <c:pt idx="8">
                  <c:v>1329.0094105007659</c:v>
                </c:pt>
                <c:pt idx="9">
                  <c:v>1283.5816936248666</c:v>
                </c:pt>
                <c:pt idx="10">
                  <c:v>1206.3214160184098</c:v>
                </c:pt>
                <c:pt idx="11">
                  <c:v>1166.1991259309366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3E-4C06-B5EB-B34FCEF3B4DE}"/>
            </c:ext>
          </c:extLst>
        </c:ser>
        <c:ser>
          <c:idx val="2"/>
          <c:order val="1"/>
          <c:tx>
            <c:strRef>
              <c:f>'2024CompData'!$D$34</c:f>
              <c:strCache>
                <c:ptCount val="1"/>
                <c:pt idx="0">
                  <c:v>Fountain Park 2024 Crime Rate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'2024CompData'!$A$35:$A$46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'2024CompData'!$D$35:$D$46</c:f>
              <c:numCache>
                <c:formatCode>0.0</c:formatCode>
                <c:ptCount val="12"/>
                <c:pt idx="0">
                  <c:v>1674.4</c:v>
                </c:pt>
                <c:pt idx="1">
                  <c:v>1674.4</c:v>
                </c:pt>
                <c:pt idx="2">
                  <c:v>2604.6999999999998</c:v>
                </c:pt>
                <c:pt idx="3">
                  <c:v>1023.3</c:v>
                </c:pt>
                <c:pt idx="4">
                  <c:v>1488.4</c:v>
                </c:pt>
                <c:pt idx="5">
                  <c:v>2511.63</c:v>
                </c:pt>
                <c:pt idx="6">
                  <c:v>1581.4</c:v>
                </c:pt>
                <c:pt idx="7">
                  <c:v>1395.35</c:v>
                </c:pt>
                <c:pt idx="8">
                  <c:v>2511.6279069767443</c:v>
                </c:pt>
                <c:pt idx="9">
                  <c:v>2046.5116279069766</c:v>
                </c:pt>
                <c:pt idx="10">
                  <c:v>2046.5116279069766</c:v>
                </c:pt>
                <c:pt idx="11">
                  <c:v>1674.4186046511629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3E-4C06-B5EB-B34FCEF3B4DE}"/>
            </c:ext>
          </c:extLst>
        </c:ser>
        <c:ser>
          <c:idx val="6"/>
          <c:order val="2"/>
          <c:tx>
            <c:strRef>
              <c:f>'2024CompData'!$H$34</c:f>
              <c:strCache>
                <c:ptCount val="1"/>
                <c:pt idx="0">
                  <c:v>Fountain Park 2025 Crime Rate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'2024CompData'!$A$35:$A$46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'2024CompData'!$H$35:$H$46</c:f>
              <c:numCache>
                <c:formatCode>0.0</c:formatCode>
                <c:ptCount val="12"/>
                <c:pt idx="0">
                  <c:v>1581.3953488372092</c:v>
                </c:pt>
                <c:pt idx="1">
                  <c:v>2232.5581395348836</c:v>
                </c:pt>
                <c:pt idx="2">
                  <c:v>1488.372093023256</c:v>
                </c:pt>
                <c:pt idx="3">
                  <c:v>1860.4651162790697</c:v>
                </c:pt>
                <c:pt idx="4">
                  <c:v>3069.7674418604652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A3E-4C06-B5EB-B34FCEF3B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2007536"/>
        <c:axId val="456131464"/>
      </c:lineChart>
      <c:catAx>
        <c:axId val="63200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456131464"/>
        <c:crosses val="autoZero"/>
        <c:auto val="1"/>
        <c:lblAlgn val="ctr"/>
        <c:lblOffset val="100"/>
        <c:noMultiLvlLbl val="1"/>
      </c:catAx>
      <c:valAx>
        <c:axId val="456131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Crime Rate per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200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'Fount Pk'!$B$1</c:f>
              <c:strCache>
                <c:ptCount val="1"/>
                <c:pt idx="0">
                  <c:v>Crimes Against Persons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'Fount Pk'!$A$2:$A$8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'Fount Pk'!$B$2:$B$8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1D-474D-AAED-78549C646241}"/>
            </c:ext>
          </c:extLst>
        </c:ser>
        <c:ser>
          <c:idx val="1"/>
          <c:order val="1"/>
          <c:tx>
            <c:strRef>
              <c:f>'Fount Pk'!$C$1</c:f>
              <c:strCache>
                <c:ptCount val="1"/>
                <c:pt idx="0">
                  <c:v>Property Crimes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'Fount Pk'!$A$2:$A$8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'Fount Pk'!$C$2:$C$8</c:f>
              <c:numCache>
                <c:formatCode>General</c:formatCode>
                <c:ptCount val="7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1D-474D-AAED-78549C646241}"/>
            </c:ext>
          </c:extLst>
        </c:ser>
        <c:ser>
          <c:idx val="2"/>
          <c:order val="2"/>
          <c:tx>
            <c:strRef>
              <c:f>'Fount Pk'!$D$1</c:f>
              <c:strCache>
                <c:ptCount val="1"/>
                <c:pt idx="0">
                  <c:v>Societal Crimes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'Fount Pk'!$A$2:$A$8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'Fount Pk'!$D$2:$D$8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1D-474D-AAED-78549C646241}"/>
            </c:ext>
          </c:extLst>
        </c:ser>
        <c:ser>
          <c:idx val="3"/>
          <c:order val="3"/>
          <c:tx>
            <c:strRef>
              <c:f>'Fount Pk'!$E$1</c:f>
              <c:strCache>
                <c:ptCount val="1"/>
                <c:pt idx="0">
                  <c:v>Unspecified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'Fount Pk'!$A$2:$A$8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'Fount Pk'!$E$2:$E$8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1D-474D-AAED-78549C6462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9319984"/>
        <c:axId val="639320312"/>
      </c:barChart>
      <c:catAx>
        <c:axId val="63931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9320312"/>
        <c:crosses val="autoZero"/>
        <c:auto val="1"/>
        <c:lblAlgn val="ctr"/>
        <c:lblOffset val="100"/>
        <c:noMultiLvlLbl val="0"/>
      </c:catAx>
      <c:valAx>
        <c:axId val="639320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Number of Crimes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9319984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57633420822396"/>
          <c:y val="0.10030061963903997"/>
          <c:w val="0.64618066491688542"/>
          <c:h val="0.7993987607219200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6E2-4F78-AE18-3157611E63EE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6E2-4F78-AE18-3157611E63EE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6E2-4F78-AE18-3157611E63EE}"/>
              </c:ext>
            </c:extLst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6E2-4F78-AE18-3157611E63EE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6E2-4F78-AE18-3157611E63EE}"/>
              </c:ext>
            </c:extLst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6E2-4F78-AE18-3157611E63E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6E2-4F78-AE18-3157611E63E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6E2-4F78-AE18-3157611E63E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accent2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66E2-4F78-AE18-3157611E63E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bg2">
                          <a:lumMod val="9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66E2-4F78-AE18-3157611E63E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bg2">
                          <a:lumMod val="75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66E2-4F78-AE18-3157611E63EE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0" i="0" u="none" strike="noStrike" kern="1200" spc="0" baseline="0">
                      <a:solidFill>
                        <a:schemeClr val="bg2">
                          <a:lumMod val="50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66E2-4F78-AE18-3157611E63E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'Fount Pk'!$A$11:$A$16</c:f>
              <c:strCache>
                <c:ptCount val="6"/>
                <c:pt idx="0">
                  <c:v>8AM-12PM</c:v>
                </c:pt>
                <c:pt idx="1">
                  <c:v>12PM-4PM</c:v>
                </c:pt>
                <c:pt idx="2">
                  <c:v>4PM-8PM</c:v>
                </c:pt>
                <c:pt idx="3">
                  <c:v>8PM-12AM</c:v>
                </c:pt>
                <c:pt idx="4">
                  <c:v>12AM-4AM</c:v>
                </c:pt>
                <c:pt idx="5">
                  <c:v>4AM-8AM</c:v>
                </c:pt>
              </c:strCache>
            </c:strRef>
          </c:cat>
          <c:val>
            <c:numRef>
              <c:f>'Fount Pk'!$B$11:$B$16</c:f>
              <c:numCache>
                <c:formatCode>General</c:formatCode>
                <c:ptCount val="6"/>
                <c:pt idx="0">
                  <c:v>4</c:v>
                </c:pt>
                <c:pt idx="1">
                  <c:v>9</c:v>
                </c:pt>
                <c:pt idx="2">
                  <c:v>7</c:v>
                </c:pt>
                <c:pt idx="3">
                  <c:v>7</c:v>
                </c:pt>
                <c:pt idx="4">
                  <c:v>8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6E2-4F78-AE18-3157611E63E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 algn="ctr">
        <a:defRPr lang="en-US" sz="1400" b="0" i="0" u="none" strike="noStrike" kern="1200" baseline="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'Fount Pk'!$A$24:$A$54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'Fount Pk'!$B$24:$B$54</c:f>
              <c:numCache>
                <c:formatCode>General</c:formatCode>
                <c:ptCount val="31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7</c:v>
                </c:pt>
                <c:pt idx="21">
                  <c:v>0</c:v>
                </c:pt>
                <c:pt idx="22">
                  <c:v>2</c:v>
                </c:pt>
                <c:pt idx="23">
                  <c:v>2</c:v>
                </c:pt>
                <c:pt idx="24">
                  <c:v>5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E6-41E8-A76F-92BAE73BB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0702032"/>
        <c:axId val="690704984"/>
      </c:lineChart>
      <c:catAx>
        <c:axId val="690702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Day of the 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90704984"/>
        <c:crosses val="autoZero"/>
        <c:auto val="1"/>
        <c:lblAlgn val="ctr"/>
        <c:lblOffset val="100"/>
        <c:noMultiLvlLbl val="0"/>
      </c:catAx>
      <c:valAx>
        <c:axId val="690704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Number of Crimes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90702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4FB19-729B-453C-A75E-61B4ACE24400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8861B-2A9D-43BB-BADB-95029D1DA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861B-2A9D-43BB-BADB-95029D1DA56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803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07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77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5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860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67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3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22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86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59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83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28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54212" y="2276873"/>
            <a:ext cx="7772400" cy="2736303"/>
          </a:xfrm>
        </p:spPr>
        <p:txBody>
          <a:bodyPr>
            <a:norm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Academy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Fountain Park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Lewis Place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 err="1">
                <a:latin typeface="Bahnschrift" panose="020B0502040204020203" pitchFamily="34" charset="0"/>
              </a:rPr>
              <a:t>Vandeventer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07964" y="5445224"/>
            <a:ext cx="7264436" cy="864096"/>
          </a:xfrm>
        </p:spPr>
        <p:txBody>
          <a:bodyPr>
            <a:normAutofit/>
          </a:bodyPr>
          <a:lstStyle/>
          <a:p>
            <a:r>
              <a:rPr sz="2400" dirty="0">
                <a:latin typeface="Bahnschrift" panose="020B0502040204020203" pitchFamily="34" charset="0"/>
              </a:rPr>
              <a:t>Washington University Medical Center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340012" y="497836"/>
            <a:ext cx="6400800" cy="1491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Bahnschrift" panose="020B0502040204020203" pitchFamily="34" charset="0"/>
              </a:rPr>
              <a:t>May 2025</a:t>
            </a:r>
          </a:p>
          <a:p>
            <a:r>
              <a:rPr lang="en-US" sz="4000" b="1" dirty="0">
                <a:solidFill>
                  <a:schemeClr val="tx1"/>
                </a:solidFill>
                <a:latin typeface="Bahnschrift" panose="020B0502040204020203" pitchFamily="34" charset="0"/>
              </a:rPr>
              <a:t>Monthly Crime Report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7" y="252676"/>
            <a:ext cx="4176464" cy="94407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academy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Crimes by time of day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41DBA2-73AE-F288-5A7D-E2C1AF70ABD7}"/>
              </a:ext>
            </a:extLst>
          </p:cNvPr>
          <p:cNvSpPr/>
          <p:nvPr/>
        </p:nvSpPr>
        <p:spPr>
          <a:xfrm>
            <a:off x="251520" y="6027708"/>
            <a:ext cx="216024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B93115-9820-FAA4-95A1-0E1C0AD97E3D}"/>
              </a:ext>
            </a:extLst>
          </p:cNvPr>
          <p:cNvSpPr/>
          <p:nvPr/>
        </p:nvSpPr>
        <p:spPr>
          <a:xfrm>
            <a:off x="251520" y="6387748"/>
            <a:ext cx="216024" cy="216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D51287-6255-657B-89FE-F5E4B6C28DB1}"/>
              </a:ext>
            </a:extLst>
          </p:cNvPr>
          <p:cNvSpPr txBox="1"/>
          <p:nvPr/>
        </p:nvSpPr>
        <p:spPr>
          <a:xfrm>
            <a:off x="467544" y="5997220"/>
            <a:ext cx="2318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" panose="020B0502040204020203" pitchFamily="34" charset="0"/>
              </a:rPr>
              <a:t>58.33% - Daytime (8AM-8PM)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58C6E0-57BD-2524-E708-EA3453C61A13}"/>
              </a:ext>
            </a:extLst>
          </p:cNvPr>
          <p:cNvSpPr txBox="1"/>
          <p:nvPr/>
        </p:nvSpPr>
        <p:spPr>
          <a:xfrm>
            <a:off x="467543" y="6357260"/>
            <a:ext cx="239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" panose="020B0502040204020203" pitchFamily="34" charset="0"/>
              </a:rPr>
              <a:t>41.67% - Nighttime (8PM-8AM)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001639"/>
              </p:ext>
            </p:extLst>
          </p:nvPr>
        </p:nvGraphicFramePr>
        <p:xfrm>
          <a:off x="0" y="1340769"/>
          <a:ext cx="9144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0519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75989" y="252676"/>
            <a:ext cx="5192021" cy="94407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Academy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Crimes by day of the Month</a:t>
            </a:r>
            <a:endParaRPr dirty="0">
              <a:latin typeface="Bahnschrift" panose="020B0502040204020203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492115"/>
              </p:ext>
            </p:extLst>
          </p:nvPr>
        </p:nvGraphicFramePr>
        <p:xfrm>
          <a:off x="0" y="1268761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8519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dirty="0">
                <a:latin typeface="Bahnschrift" panose="020B0502040204020203" pitchFamily="34" charset="0"/>
              </a:rPr>
              <a:t>Fountain Park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dirty="0">
                <a:latin typeface="Bahnschrift" panose="020B0502040204020203" pitchFamily="34" charset="0"/>
              </a:rPr>
              <a:t>Neighborhood Detail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978" y="260648"/>
            <a:ext cx="3763888" cy="1188720"/>
          </a:xfrm>
        </p:spPr>
        <p:txBody>
          <a:bodyPr/>
          <a:lstStyle/>
          <a:p>
            <a:r>
              <a:rPr dirty="0">
                <a:latin typeface="Bahnschrift" panose="020B0502040204020203" pitchFamily="34" charset="0"/>
              </a:rPr>
              <a:t>Fountain Park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dirty="0">
                <a:latin typeface="Bahnschrift" panose="020B0502040204020203" pitchFamily="34" charset="0"/>
              </a:rPr>
              <a:t>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970504" cy="460851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33</a:t>
            </a:r>
            <a:r>
              <a:rPr lang="en-US"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crimes in</a:t>
            </a:r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May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2025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lang="en-US" sz="2400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106%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2024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(16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crimes)</a:t>
            </a:r>
          </a:p>
          <a:p>
            <a:pPr lvl="1"/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5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</a:t>
            </a:r>
            <a:r>
              <a:rPr lang="en-US"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against persons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2025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b="0" i="0" u="none" cap="none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400%</a:t>
            </a:r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this time in 2024 (1 crime)</a:t>
            </a:r>
            <a:endParaRPr lang="en-US" sz="20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113 total crimes so far in 2025</a:t>
            </a:r>
          </a:p>
          <a:p>
            <a:pPr lvl="1"/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9%</a:t>
            </a:r>
            <a:r>
              <a:rPr lang="en-US" sz="2400" b="0" i="0" u="none" cap="none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this time in 2024 (104 crimes)</a:t>
            </a:r>
          </a:p>
          <a:p>
            <a:pPr lvl="1"/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21 total crimes against persons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so far in 2025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5%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this time in 2024 (20 crimes)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569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395655"/>
              </p:ext>
            </p:extLst>
          </p:nvPr>
        </p:nvGraphicFramePr>
        <p:xfrm>
          <a:off x="374896" y="1124744"/>
          <a:ext cx="8412492" cy="2739752"/>
        </p:xfrm>
        <a:graphic>
          <a:graphicData uri="http://schemas.openxmlformats.org/drawingml/2006/table">
            <a:tbl>
              <a:tblPr/>
              <a:tblGrid>
                <a:gridCol w="1644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53511837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1503149685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842594848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1812096966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2015069830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3038853533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1220635614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2330554843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2024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 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64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45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17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931" y="279596"/>
            <a:ext cx="5070336" cy="845148"/>
          </a:xfrm>
        </p:spPr>
        <p:txBody>
          <a:bodyPr>
            <a:normAutofit fontScale="90000"/>
          </a:bodyPr>
          <a:lstStyle/>
          <a:p>
            <a:r>
              <a:rPr dirty="0">
                <a:latin typeface="Bahnschrift" panose="020B0502040204020203" pitchFamily="34" charset="0"/>
              </a:rPr>
              <a:t>Fountain Park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dirty="0">
                <a:latin typeface="Bahnschrift" panose="020B0502040204020203" pitchFamily="34" charset="0"/>
              </a:rPr>
              <a:t>Year to Year Comparison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110891"/>
              </p:ext>
            </p:extLst>
          </p:nvPr>
        </p:nvGraphicFramePr>
        <p:xfrm>
          <a:off x="365760" y="3861048"/>
          <a:ext cx="8454712" cy="2658551"/>
        </p:xfrm>
        <a:graphic>
          <a:graphicData uri="http://schemas.openxmlformats.org/drawingml/2006/table">
            <a:tbl>
              <a:tblPr/>
              <a:tblGrid>
                <a:gridCol w="1645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95638990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38274615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835242603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67827807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192327054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1396619831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161755622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95668052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239498467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733493398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4150304692"/>
                    </a:ext>
                  </a:extLst>
                </a:gridCol>
                <a:gridCol w="554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2025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356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5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45444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680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2114" y="247510"/>
            <a:ext cx="2959772" cy="94407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Fountain Park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2024 vs 2025</a:t>
            </a:r>
            <a:endParaRPr dirty="0">
              <a:latin typeface="Bahnschrift" panose="020B0502040204020203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26D2C8D-C8BA-4B4A-A25D-39EC31EE2D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47505"/>
              </p:ext>
            </p:extLst>
          </p:nvPr>
        </p:nvGraphicFramePr>
        <p:xfrm>
          <a:off x="0" y="1340769"/>
          <a:ext cx="9144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8088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275" y="252676"/>
            <a:ext cx="5055449" cy="94407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Fountain Park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Crimes by day of the week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454705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1087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7" y="252676"/>
            <a:ext cx="4176464" cy="94407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Fountain Park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Crimes by time of day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92E87-B3A6-231C-DD55-C96C338D6F98}"/>
              </a:ext>
            </a:extLst>
          </p:cNvPr>
          <p:cNvSpPr/>
          <p:nvPr/>
        </p:nvSpPr>
        <p:spPr>
          <a:xfrm>
            <a:off x="251520" y="6027708"/>
            <a:ext cx="216024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01BC18-75C5-00CC-F2C5-0B0B088B1739}"/>
              </a:ext>
            </a:extLst>
          </p:cNvPr>
          <p:cNvSpPr/>
          <p:nvPr/>
        </p:nvSpPr>
        <p:spPr>
          <a:xfrm>
            <a:off x="251520" y="6387748"/>
            <a:ext cx="216024" cy="216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F8D7A-6EC9-0595-E14E-54E57134458A}"/>
              </a:ext>
            </a:extLst>
          </p:cNvPr>
          <p:cNvSpPr txBox="1"/>
          <p:nvPr/>
        </p:nvSpPr>
        <p:spPr>
          <a:xfrm>
            <a:off x="467544" y="5997220"/>
            <a:ext cx="2318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" panose="020B0502040204020203" pitchFamily="34" charset="0"/>
              </a:rPr>
              <a:t>54.05% - Daytime (8AM-8PM)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116215-9DDC-0C96-3BC2-B86006131355}"/>
              </a:ext>
            </a:extLst>
          </p:cNvPr>
          <p:cNvSpPr txBox="1"/>
          <p:nvPr/>
        </p:nvSpPr>
        <p:spPr>
          <a:xfrm>
            <a:off x="467543" y="6357260"/>
            <a:ext cx="239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" panose="020B0502040204020203" pitchFamily="34" charset="0"/>
              </a:rPr>
              <a:t>45.95% - Nighttime (8PM-8AM)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794736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4982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75989" y="252676"/>
            <a:ext cx="5192021" cy="94407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Fountain Park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Crimes by day of the Month</a:t>
            </a:r>
            <a:endParaRPr dirty="0">
              <a:latin typeface="Bahnschrift" panose="020B0502040204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9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790848"/>
              </p:ext>
            </p:extLst>
          </p:nvPr>
        </p:nvGraphicFramePr>
        <p:xfrm>
          <a:off x="0" y="1268761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6614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dirty="0">
                <a:latin typeface="Bahnschrift" panose="020B0502040204020203" pitchFamily="34" charset="0"/>
              </a:rPr>
              <a:t>Lewis Place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dirty="0">
                <a:latin typeface="Bahnschrift" panose="020B0502040204020203" pitchFamily="34" charset="0"/>
              </a:rPr>
              <a:t>Neighborhood Detail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86"/>
          <a:stretch/>
        </p:blipFill>
        <p:spPr>
          <a:xfrm>
            <a:off x="0" y="0"/>
            <a:ext cx="9180512" cy="69262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63689" y="3728065"/>
            <a:ext cx="687022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WUMC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55776" y="2996952"/>
            <a:ext cx="1215056" cy="506690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2450711" y="3866565"/>
            <a:ext cx="1521922" cy="177330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83568" y="2334091"/>
            <a:ext cx="2202554" cy="954107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black"/>
                </a:solidFill>
                <a:latin typeface="Bahnschrift" panose="020B0502040204020203" pitchFamily="34" charset="0"/>
              </a:rPr>
              <a:t>Academy, Fountain Park, Lewis Place, and </a:t>
            </a:r>
            <a:r>
              <a:rPr lang="en-US" sz="1400" kern="0" dirty="0" err="1">
                <a:solidFill>
                  <a:prstClr val="black"/>
                </a:solidFill>
                <a:latin typeface="Bahnschrift" panose="020B0502040204020203" pitchFamily="34" charset="0"/>
              </a:rPr>
              <a:t>Vandeventer</a:t>
            </a:r>
            <a:r>
              <a:rPr lang="en-US" sz="1400" kern="0" dirty="0">
                <a:solidFill>
                  <a:prstClr val="black"/>
                </a:solidFill>
                <a:latin typeface="Bahnschrift" panose="020B0502040204020203" pitchFamily="34" charset="0"/>
              </a:rPr>
              <a:t> are all located within District 5.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9992" y="2132856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91176" y="3187351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26442" y="3759756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31765" y="4927703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70832" y="4470827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95936" y="5949280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1" y="251298"/>
            <a:ext cx="3876990" cy="94545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City of St Louis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Police Districts</a:t>
            </a:r>
          </a:p>
        </p:txBody>
      </p:sp>
    </p:spTree>
    <p:extLst>
      <p:ext uri="{BB962C8B-B14F-4D97-AF65-F5344CB8AC3E}">
        <p14:creationId xmlns:p14="http://schemas.microsoft.com/office/powerpoint/2010/main" val="1507187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8067" y="260039"/>
            <a:ext cx="3547864" cy="1224136"/>
          </a:xfrm>
        </p:spPr>
        <p:txBody>
          <a:bodyPr>
            <a:normAutofit/>
          </a:bodyPr>
          <a:lstStyle/>
          <a:p>
            <a:r>
              <a:rPr dirty="0">
                <a:latin typeface="Bahnschrift" panose="020B0502040204020203" pitchFamily="34" charset="0"/>
              </a:rPr>
              <a:t>Lewis Place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dirty="0">
                <a:latin typeface="Bahnschrift" panose="020B0502040204020203" pitchFamily="34" charset="0"/>
              </a:rPr>
              <a:t>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96726"/>
            <a:ext cx="7623570" cy="4968551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7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total crimes in </a:t>
            </a:r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2025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lang="en-US" sz="2400" dirty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70%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lang="en-US"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2024 (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23</a:t>
            </a:r>
            <a:r>
              <a:rPr lang="en-US"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crimes)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lang="en-US"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0</a:t>
            </a:r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</a:t>
            </a:r>
            <a:r>
              <a:rPr lang="en-US"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against persons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lang="en-US"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2025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3"/>
            <a:r>
              <a:rPr lang="en-US" sz="2000" dirty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100%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</a:t>
            </a:r>
            <a:r>
              <a:rPr lang="en-US"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o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lang="en-US"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2024 (5 crimes)</a:t>
            </a:r>
          </a:p>
          <a:p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55 total crimes so far in 2025</a:t>
            </a:r>
          </a:p>
          <a:p>
            <a:pPr lvl="1"/>
            <a:r>
              <a:rPr lang="en-US" sz="2300" dirty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29% </a:t>
            </a:r>
            <a:r>
              <a:rPr lang="en-US" sz="23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this time in 2024 (78 crimes)</a:t>
            </a:r>
          </a:p>
          <a:p>
            <a:pPr lvl="1"/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9 total crimes against persons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so far in 2025</a:t>
            </a:r>
          </a:p>
          <a:p>
            <a:pPr lvl="2"/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47%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this time in 2024 (17 crimes)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233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645270"/>
              </p:ext>
            </p:extLst>
          </p:nvPr>
        </p:nvGraphicFramePr>
        <p:xfrm>
          <a:off x="374902" y="1196752"/>
          <a:ext cx="8412479" cy="2667424"/>
        </p:xfrm>
        <a:graphic>
          <a:graphicData uri="http://schemas.openxmlformats.org/drawingml/2006/table">
            <a:tbl>
              <a:tblPr/>
              <a:tblGrid>
                <a:gridCol w="1644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53511837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4270044919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4247568373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59687333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1069530168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3554084864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3488606900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918394647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2024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927" y="332656"/>
            <a:ext cx="5142344" cy="845148"/>
          </a:xfrm>
        </p:spPr>
        <p:txBody>
          <a:bodyPr>
            <a:normAutofit fontScale="90000"/>
          </a:bodyPr>
          <a:lstStyle/>
          <a:p>
            <a:r>
              <a:rPr dirty="0">
                <a:latin typeface="Bahnschrift" panose="020B0502040204020203" pitchFamily="34" charset="0"/>
              </a:rPr>
              <a:t>Lewis Place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dirty="0">
                <a:latin typeface="Bahnschrift" panose="020B0502040204020203" pitchFamily="34" charset="0"/>
              </a:rPr>
              <a:t>Year to Year Comparison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004245"/>
              </p:ext>
            </p:extLst>
          </p:nvPr>
        </p:nvGraphicFramePr>
        <p:xfrm>
          <a:off x="365757" y="3923602"/>
          <a:ext cx="8421623" cy="2694668"/>
        </p:xfrm>
        <a:graphic>
          <a:graphicData uri="http://schemas.openxmlformats.org/drawingml/2006/table">
            <a:tbl>
              <a:tblPr/>
              <a:tblGrid>
                <a:gridCol w="1645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87711945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452276748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65513406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9918644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823219517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484212873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33509026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427987002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62941547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724119815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4274482576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2025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287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5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644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6130" y="252676"/>
            <a:ext cx="2671740" cy="94407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Lewis place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2024 vs 2025</a:t>
            </a:r>
            <a:endParaRPr dirty="0">
              <a:latin typeface="Bahnschrift" panose="020B0502040204020203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26D2C8D-C8BA-4B4A-A25D-39EC31EE2D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672246"/>
              </p:ext>
            </p:extLst>
          </p:nvPr>
        </p:nvGraphicFramePr>
        <p:xfrm>
          <a:off x="0" y="1268761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19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275" y="252676"/>
            <a:ext cx="5055449" cy="94407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Lewis place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Crimes by day of the week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A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751108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8720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7" y="252676"/>
            <a:ext cx="4176464" cy="94407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Lewis place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Crimes by time of day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3318" y="5907760"/>
            <a:ext cx="216024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3318" y="6267800"/>
            <a:ext cx="216024" cy="216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9342" y="5877272"/>
            <a:ext cx="2318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" panose="020B0502040204020203" pitchFamily="34" charset="0"/>
              </a:rPr>
              <a:t>30% - Daytime (8AM-8PM)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9341" y="6237312"/>
            <a:ext cx="239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" panose="020B0502040204020203" pitchFamily="34" charset="0"/>
              </a:rPr>
              <a:t>70% - Nighttime (8PM-8AM)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335613"/>
              </p:ext>
            </p:extLst>
          </p:nvPr>
        </p:nvGraphicFramePr>
        <p:xfrm>
          <a:off x="0" y="1268761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5270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75989" y="252676"/>
            <a:ext cx="5192021" cy="94407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Lewis place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Crimes by day of the Month</a:t>
            </a:r>
            <a:endParaRPr dirty="0">
              <a:latin typeface="Bahnschrift" panose="020B0502040204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A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370163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8235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err="1">
                <a:latin typeface="Bahnschrift" panose="020B0502040204020203" pitchFamily="34" charset="0"/>
              </a:rPr>
              <a:t>Vandeventer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dirty="0">
                <a:latin typeface="Bahnschrift" panose="020B0502040204020203" pitchFamily="34" charset="0"/>
              </a:rPr>
              <a:t>Neighborhood Detail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966" y="440668"/>
            <a:ext cx="3979912" cy="1188720"/>
          </a:xfrm>
        </p:spPr>
        <p:txBody>
          <a:bodyPr/>
          <a:lstStyle/>
          <a:p>
            <a:r>
              <a:rPr dirty="0" err="1">
                <a:latin typeface="Bahnschrift" panose="020B0502040204020203" pitchFamily="34" charset="0"/>
              </a:rPr>
              <a:t>Vandeventer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dirty="0">
                <a:latin typeface="Bahnschrift" panose="020B0502040204020203" pitchFamily="34" charset="0"/>
              </a:rPr>
              <a:t>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629" y="1772816"/>
            <a:ext cx="7618735" cy="4608511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35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total crimes in </a:t>
            </a:r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2025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lang="en-US" sz="2400" b="0" i="0" u="none" cap="none" dirty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21%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2024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29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crimes)</a:t>
            </a:r>
          </a:p>
          <a:p>
            <a:pPr lvl="1"/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10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 against persons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</a:t>
            </a:r>
            <a:r>
              <a:rPr lang="en-US"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2025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lang="en-US" sz="2000" b="0" i="0" u="none" cap="none" dirty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150%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2024 (4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crimes)</a:t>
            </a:r>
          </a:p>
          <a:p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147 total crimes so far in 2025</a:t>
            </a:r>
          </a:p>
          <a:p>
            <a:pPr lvl="1"/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31%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this time in 2024 (112 crimes)</a:t>
            </a:r>
          </a:p>
          <a:p>
            <a:pPr lvl="1"/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43 total crimes against persons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so far in 2025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</a:t>
            </a:r>
            <a:r>
              <a:rPr lang="en-US" sz="2000" b="0" i="0" u="none" cap="none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95</a:t>
            </a:r>
            <a:r>
              <a:rPr lang="en-US" sz="2000" b="0" i="0" u="none" cap="none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%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this time in 2024 (22 crimes)</a:t>
            </a:r>
          </a:p>
          <a:p>
            <a:pPr lvl="2"/>
            <a:endParaRPr sz="20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28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040994"/>
              </p:ext>
            </p:extLst>
          </p:nvPr>
        </p:nvGraphicFramePr>
        <p:xfrm>
          <a:off x="374891" y="1124744"/>
          <a:ext cx="8412494" cy="2667424"/>
        </p:xfrm>
        <a:graphic>
          <a:graphicData uri="http://schemas.openxmlformats.org/drawingml/2006/table">
            <a:tbl>
              <a:tblPr/>
              <a:tblGrid>
                <a:gridCol w="1644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53511837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191630235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2501348267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604866969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78747488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2926897900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1557912142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4054879266"/>
                    </a:ext>
                  </a:extLst>
                </a:gridCol>
                <a:gridCol w="5206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2024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25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27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57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23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138</a:t>
                      </a:r>
                      <a:endParaRPr sz="1100" kern="12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919" y="207588"/>
            <a:ext cx="5286360" cy="845148"/>
          </a:xfrm>
        </p:spPr>
        <p:txBody>
          <a:bodyPr>
            <a:normAutofit fontScale="90000"/>
          </a:bodyPr>
          <a:lstStyle/>
          <a:p>
            <a:r>
              <a:rPr dirty="0" err="1">
                <a:latin typeface="Bahnschrift" panose="020B0502040204020203" pitchFamily="34" charset="0"/>
              </a:rPr>
              <a:t>Vandeventer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dirty="0">
                <a:latin typeface="Bahnschrift" panose="020B0502040204020203" pitchFamily="34" charset="0"/>
              </a:rPr>
              <a:t>Year to Year Comparison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639059"/>
              </p:ext>
            </p:extLst>
          </p:nvPr>
        </p:nvGraphicFramePr>
        <p:xfrm>
          <a:off x="370753" y="3901372"/>
          <a:ext cx="8412490" cy="2673750"/>
        </p:xfrm>
        <a:graphic>
          <a:graphicData uri="http://schemas.openxmlformats.org/drawingml/2006/table">
            <a:tbl>
              <a:tblPr/>
              <a:tblGrid>
                <a:gridCol w="1644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953178927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962805131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1707633816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103540006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3455401715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3385865095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3174813655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957792610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135640722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3151879346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4222779526"/>
                    </a:ext>
                  </a:extLst>
                </a:gridCol>
                <a:gridCol w="520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2025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5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45444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599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2114" y="247510"/>
            <a:ext cx="2959772" cy="94407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Vandeventer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2024 vs 2025</a:t>
            </a:r>
            <a:endParaRPr dirty="0">
              <a:latin typeface="Bahnschrift" panose="020B0502040204020203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26D2C8D-C8BA-4B4A-A25D-39EC31EE2D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566275"/>
              </p:ext>
            </p:extLst>
          </p:nvPr>
        </p:nvGraphicFramePr>
        <p:xfrm>
          <a:off x="0" y="1340769"/>
          <a:ext cx="9144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662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846275" cy="808124"/>
          </a:xfrm>
        </p:spPr>
        <p:txBody>
          <a:bodyPr/>
          <a:lstStyle/>
          <a:p>
            <a:r>
              <a:rPr dirty="0">
                <a:latin typeface="Bahnschrift" panose="020B0502040204020203" pitchFamily="34" charset="0"/>
              </a:rPr>
              <a:t>District 5 </a:t>
            </a:r>
            <a:r>
              <a:rPr lang="en-US" dirty="0">
                <a:latin typeface="Bahnschrift" panose="020B0502040204020203" pitchFamily="34" charset="0"/>
              </a:rPr>
              <a:t>Summary Notes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5" y="1484784"/>
            <a:ext cx="2880319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There are 15 neighborhoods in District 5.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Academy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Central West End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DeBaliviere Place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Fountain Park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Hamilton Heights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Kingsway East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Kingsway West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Lewis Place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Skinker-DeBaliviere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 Greater Ville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 Ville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Vandeventer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Visitation Park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Wells-Goodfellow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West 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1AC26A-F61E-973E-6A97-4EE259326100}"/>
              </a:ext>
            </a:extLst>
          </p:cNvPr>
          <p:cNvSpPr txBox="1">
            <a:spLocks/>
          </p:cNvSpPr>
          <p:nvPr/>
        </p:nvSpPr>
        <p:spPr>
          <a:xfrm>
            <a:off x="3347864" y="1484784"/>
            <a:ext cx="5760641" cy="4883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</a:t>
            </a:r>
            <a:r>
              <a:rPr lang="en-US" sz="2400" dirty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lowest number </a:t>
            </a:r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of crimes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one neighborhood was </a:t>
            </a:r>
            <a:r>
              <a:rPr lang="en-US" sz="2400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7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>
                <a:ln w="3175">
                  <a:noFill/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Lewis Place</a:t>
            </a:r>
          </a:p>
          <a:p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</a:t>
            </a:r>
            <a:r>
              <a:rPr lang="en-US" sz="2400" dirty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highest number </a:t>
            </a:r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of crimes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one neighborhood was </a:t>
            </a:r>
            <a:r>
              <a:rPr lang="en-US" sz="2400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178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the </a:t>
            </a:r>
            <a:r>
              <a:rPr lang="en-US" sz="2400" dirty="0">
                <a:ln w="3175">
                  <a:noFill/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Central West End</a:t>
            </a:r>
          </a:p>
          <a:p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 average number of crimes per neighborhood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was </a:t>
            </a:r>
            <a:r>
              <a:rPr lang="en-US" sz="2400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49.73</a:t>
            </a:r>
          </a:p>
          <a:p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 </a:t>
            </a:r>
            <a:r>
              <a:rPr lang="en-US" sz="2400" dirty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lowest crime rate </a:t>
            </a:r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100,000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one neighborhood was </a:t>
            </a:r>
            <a:r>
              <a:rPr lang="en-US" sz="2400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487.3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Skinker/</a:t>
            </a:r>
            <a:r>
              <a:rPr lang="en-US" sz="2400" dirty="0" err="1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DeBaliviere</a:t>
            </a:r>
            <a:endParaRPr lang="en-US" sz="2400" dirty="0">
              <a:ln w="3175">
                <a:solidFill>
                  <a:schemeClr val="tx1"/>
                </a:solidFill>
              </a:ln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</a:t>
            </a:r>
            <a:r>
              <a:rPr lang="en-US" sz="2400" dirty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highest crime rate </a:t>
            </a:r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100,000 in one neighborhood was </a:t>
            </a:r>
            <a:r>
              <a:rPr lang="en-US" sz="2400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3069.77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Fountain Park</a:t>
            </a:r>
            <a:endParaRPr lang="en-US" sz="2400" dirty="0">
              <a:ln w="3175">
                <a:solidFill>
                  <a:schemeClr val="tx1"/>
                </a:solidFill>
              </a:ln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 overall crime rate in District 5 was </a:t>
            </a:r>
            <a:r>
              <a:rPr lang="en-US" sz="2400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1318.99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275" y="252676"/>
            <a:ext cx="5055449" cy="94407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Bahnschrift" panose="020B0502040204020203" pitchFamily="34" charset="0"/>
              </a:rPr>
              <a:t>Vandeventer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Crimes by day of the week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B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474351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4196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7" y="252676"/>
            <a:ext cx="4176464" cy="94407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Bahnschrift" panose="020B0502040204020203" pitchFamily="34" charset="0"/>
              </a:rPr>
              <a:t>Vandeventer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Crimes by time of day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3318" y="5907760"/>
            <a:ext cx="216024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3318" y="6267800"/>
            <a:ext cx="216024" cy="216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9342" y="5877272"/>
            <a:ext cx="2318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" panose="020B0502040204020203" pitchFamily="34" charset="0"/>
              </a:rPr>
              <a:t>31.43% - Daytime (8AM-8PM)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9341" y="6237312"/>
            <a:ext cx="239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" panose="020B0502040204020203" pitchFamily="34" charset="0"/>
              </a:rPr>
              <a:t> 68.57% - Nighttime (8PM-8AM)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754065"/>
              </p:ext>
            </p:extLst>
          </p:nvPr>
        </p:nvGraphicFramePr>
        <p:xfrm>
          <a:off x="0" y="1268760"/>
          <a:ext cx="9144000" cy="558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7725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" panose="020B0502040204020203" pitchFamily="34" charset="0"/>
              </a:rPr>
              <a:t>Source: </a:t>
            </a:r>
            <a:r>
              <a:rPr lang="en-US" sz="1100" dirty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75989" y="252676"/>
            <a:ext cx="5192021" cy="94407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Bahnschrift" panose="020B0502040204020203" pitchFamily="34" charset="0"/>
              </a:rPr>
              <a:t>Vandeventer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Crimes by day of the Month</a:t>
            </a:r>
            <a:endParaRPr dirty="0">
              <a:latin typeface="Bahnschrift" panose="020B0502040204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B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366255"/>
              </p:ext>
            </p:extLst>
          </p:nvPr>
        </p:nvGraphicFramePr>
        <p:xfrm>
          <a:off x="0" y="1340769"/>
          <a:ext cx="9144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3326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black">
          <a:xfrm>
            <a:off x="1665007" y="188640"/>
            <a:ext cx="5813985" cy="86409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dirty="0">
                <a:latin typeface="Bahnschrift" panose="020B0502040204020203" pitchFamily="34" charset="0"/>
              </a:rPr>
              <a:t>Neighborhoods vs City</a:t>
            </a:r>
            <a:br>
              <a:rPr lang="en-US" sz="2300" dirty="0">
                <a:latin typeface="Bahnschrift" panose="020B0502040204020203" pitchFamily="34" charset="0"/>
              </a:rPr>
            </a:br>
            <a:r>
              <a:rPr lang="en-US" sz="2300" dirty="0">
                <a:latin typeface="Bahnschrift" panose="020B0502040204020203" pitchFamily="34" charset="0"/>
              </a:rPr>
              <a:t>Crime rate Over the past year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367140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6718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>
                <a:latin typeface="Bahnschrift" panose="020B0502040204020203" pitchFamily="34" charset="0"/>
              </a:rPr>
              <a:t>Academy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dirty="0">
                <a:latin typeface="Bahnschrift" panose="020B0502040204020203" pitchFamily="34" charset="0"/>
              </a:rPr>
              <a:t>Neighborhood Detail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8982" y="476672"/>
            <a:ext cx="3691880" cy="1096156"/>
          </a:xfrm>
        </p:spPr>
        <p:txBody>
          <a:bodyPr>
            <a:normAutofit/>
          </a:bodyPr>
          <a:lstStyle/>
          <a:p>
            <a:r>
              <a:rPr dirty="0">
                <a:latin typeface="Bahnschrift" panose="020B0502040204020203" pitchFamily="34" charset="0"/>
              </a:rPr>
              <a:t>Academy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dirty="0">
                <a:latin typeface="Bahnschrift" panose="020B0502040204020203" pitchFamily="34" charset="0"/>
              </a:rPr>
              <a:t>Su</a:t>
            </a:r>
            <a:r>
              <a:rPr lang="en-US" dirty="0">
                <a:latin typeface="Bahnschrift" panose="020B0502040204020203" pitchFamily="34" charset="0"/>
              </a:rPr>
              <a:t>m</a:t>
            </a:r>
            <a:r>
              <a:rPr dirty="0">
                <a:latin typeface="Bahnschrift" panose="020B0502040204020203" pitchFamily="34" charset="0"/>
              </a:rPr>
              <a:t>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54" y="1772816"/>
            <a:ext cx="7880494" cy="4608511"/>
          </a:xfrm>
        </p:spPr>
        <p:txBody>
          <a:bodyPr>
            <a:normAutofit/>
          </a:bodyPr>
          <a:lstStyle/>
          <a:p>
            <a:r>
              <a:rPr lang="en-US"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46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total crimes in</a:t>
            </a:r>
            <a:r>
              <a:rPr lang="en-US"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2025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lang="en-US"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109</a:t>
            </a:r>
            <a:r>
              <a:rPr lang="en-US" sz="2000" b="0" i="0" u="none" cap="none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%</a:t>
            </a:r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</a:t>
            </a:r>
            <a:r>
              <a:rPr lang="en-US"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May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2024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crimes)</a:t>
            </a:r>
          </a:p>
          <a:p>
            <a:pPr lvl="1"/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14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 against persons</a:t>
            </a:r>
            <a:r>
              <a:rPr lang="en-US"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2025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lang="en-US" sz="2000" b="0" i="0" u="none" cap="none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 Up 367%</a:t>
            </a:r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May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2024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(3 crimes)</a:t>
            </a:r>
          </a:p>
          <a:p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154 total crimes so far in 2025</a:t>
            </a:r>
          </a:p>
          <a:p>
            <a:pPr lvl="1"/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</a:t>
            </a:r>
            <a:r>
              <a:rPr lang="en-US" sz="2400" dirty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22% 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this time in 2024 (197 crimes)</a:t>
            </a:r>
          </a:p>
          <a:p>
            <a:pPr lvl="1"/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36 total crimes against persons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so far in 2025</a:t>
            </a:r>
          </a:p>
          <a:p>
            <a:pPr lvl="2"/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b="0" i="0" u="none" cap="none" dirty="0">
                <a:solidFill>
                  <a:srgbClr val="F6A21D"/>
                </a:solidFill>
                <a:latin typeface="Bahnschrift" panose="020B0502040204020203" pitchFamily="34" charset="0"/>
                <a:cs typeface="Arial"/>
              </a:rPr>
              <a:t>No change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this time in 2024 (36 crimes)</a:t>
            </a:r>
          </a:p>
          <a:p>
            <a:pPr lvl="2"/>
            <a:endParaRPr sz="20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093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794328"/>
              </p:ext>
            </p:extLst>
          </p:nvPr>
        </p:nvGraphicFramePr>
        <p:xfrm>
          <a:off x="374897" y="1196752"/>
          <a:ext cx="8440497" cy="2667424"/>
        </p:xfrm>
        <a:graphic>
          <a:graphicData uri="http://schemas.openxmlformats.org/drawingml/2006/table">
            <a:tbl>
              <a:tblPr/>
              <a:tblGrid>
                <a:gridCol w="1649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2376">
                  <a:extLst>
                    <a:ext uri="{9D8B030D-6E8A-4147-A177-3AD203B41FA5}">
                      <a16:colId xmlns:a16="http://schemas.microsoft.com/office/drawing/2014/main" val="53511837"/>
                    </a:ext>
                  </a:extLst>
                </a:gridCol>
                <a:gridCol w="522376">
                  <a:extLst>
                    <a:ext uri="{9D8B030D-6E8A-4147-A177-3AD203B41FA5}">
                      <a16:colId xmlns:a16="http://schemas.microsoft.com/office/drawing/2014/main" val="1331380592"/>
                    </a:ext>
                  </a:extLst>
                </a:gridCol>
                <a:gridCol w="522376">
                  <a:extLst>
                    <a:ext uri="{9D8B030D-6E8A-4147-A177-3AD203B41FA5}">
                      <a16:colId xmlns:a16="http://schemas.microsoft.com/office/drawing/2014/main" val="3283365220"/>
                    </a:ext>
                  </a:extLst>
                </a:gridCol>
                <a:gridCol w="522376">
                  <a:extLst>
                    <a:ext uri="{9D8B030D-6E8A-4147-A177-3AD203B41FA5}">
                      <a16:colId xmlns:a16="http://schemas.microsoft.com/office/drawing/2014/main" val="2173860211"/>
                    </a:ext>
                  </a:extLst>
                </a:gridCol>
                <a:gridCol w="522376">
                  <a:extLst>
                    <a:ext uri="{9D8B030D-6E8A-4147-A177-3AD203B41FA5}">
                      <a16:colId xmlns:a16="http://schemas.microsoft.com/office/drawing/2014/main" val="1847264552"/>
                    </a:ext>
                  </a:extLst>
                </a:gridCol>
                <a:gridCol w="522376">
                  <a:extLst>
                    <a:ext uri="{9D8B030D-6E8A-4147-A177-3AD203B41FA5}">
                      <a16:colId xmlns:a16="http://schemas.microsoft.com/office/drawing/2014/main" val="1409953118"/>
                    </a:ext>
                  </a:extLst>
                </a:gridCol>
                <a:gridCol w="522376">
                  <a:extLst>
                    <a:ext uri="{9D8B030D-6E8A-4147-A177-3AD203B41FA5}">
                      <a16:colId xmlns:a16="http://schemas.microsoft.com/office/drawing/2014/main" val="2426462682"/>
                    </a:ext>
                  </a:extLst>
                </a:gridCol>
                <a:gridCol w="522376">
                  <a:extLst>
                    <a:ext uri="{9D8B030D-6E8A-4147-A177-3AD203B41FA5}">
                      <a16:colId xmlns:a16="http://schemas.microsoft.com/office/drawing/2014/main" val="2994953700"/>
                    </a:ext>
                  </a:extLst>
                </a:gridCol>
                <a:gridCol w="5223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2024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32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48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22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kern="12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ea typeface="+mn-ea"/>
                          <a:cs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b="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059" y="151258"/>
            <a:ext cx="5492080" cy="1094276"/>
          </a:xfrm>
        </p:spPr>
        <p:txBody>
          <a:bodyPr/>
          <a:lstStyle/>
          <a:p>
            <a:r>
              <a:rPr dirty="0">
                <a:latin typeface="Bahnschrift" panose="020B0502040204020203" pitchFamily="34" charset="0"/>
              </a:rPr>
              <a:t>Academy 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dirty="0">
                <a:latin typeface="Bahnschrift" panose="020B0502040204020203" pitchFamily="34" charset="0"/>
              </a:rPr>
              <a:t>Year to Year Comparison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029170"/>
              </p:ext>
            </p:extLst>
          </p:nvPr>
        </p:nvGraphicFramePr>
        <p:xfrm>
          <a:off x="393765" y="3923602"/>
          <a:ext cx="8295624" cy="2673750"/>
        </p:xfrm>
        <a:graphic>
          <a:graphicData uri="http://schemas.openxmlformats.org/drawingml/2006/table">
            <a:tbl>
              <a:tblPr/>
              <a:tblGrid>
                <a:gridCol w="1691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580">
                  <a:extLst>
                    <a:ext uri="{9D8B030D-6E8A-4147-A177-3AD203B41FA5}">
                      <a16:colId xmlns:a16="http://schemas.microsoft.com/office/drawing/2014/main" val="611675316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14184609"/>
                    </a:ext>
                  </a:extLst>
                </a:gridCol>
                <a:gridCol w="535580">
                  <a:extLst>
                    <a:ext uri="{9D8B030D-6E8A-4147-A177-3AD203B41FA5}">
                      <a16:colId xmlns:a16="http://schemas.microsoft.com/office/drawing/2014/main" val="1625065584"/>
                    </a:ext>
                  </a:extLst>
                </a:gridCol>
                <a:gridCol w="535580">
                  <a:extLst>
                    <a:ext uri="{9D8B030D-6E8A-4147-A177-3AD203B41FA5}">
                      <a16:colId xmlns:a16="http://schemas.microsoft.com/office/drawing/2014/main" val="1882812725"/>
                    </a:ext>
                  </a:extLst>
                </a:gridCol>
                <a:gridCol w="481239">
                  <a:extLst>
                    <a:ext uri="{9D8B030D-6E8A-4147-A177-3AD203B41FA5}">
                      <a16:colId xmlns:a16="http://schemas.microsoft.com/office/drawing/2014/main" val="1264668010"/>
                    </a:ext>
                  </a:extLst>
                </a:gridCol>
                <a:gridCol w="357692">
                  <a:extLst>
                    <a:ext uri="{9D8B030D-6E8A-4147-A177-3AD203B41FA5}">
                      <a16:colId xmlns:a16="http://schemas.microsoft.com/office/drawing/2014/main" val="478806984"/>
                    </a:ext>
                  </a:extLst>
                </a:gridCol>
                <a:gridCol w="535580">
                  <a:extLst>
                    <a:ext uri="{9D8B030D-6E8A-4147-A177-3AD203B41FA5}">
                      <a16:colId xmlns:a16="http://schemas.microsoft.com/office/drawing/2014/main" val="739514119"/>
                    </a:ext>
                  </a:extLst>
                </a:gridCol>
                <a:gridCol w="535580">
                  <a:extLst>
                    <a:ext uri="{9D8B030D-6E8A-4147-A177-3AD203B41FA5}">
                      <a16:colId xmlns:a16="http://schemas.microsoft.com/office/drawing/2014/main" val="2451550402"/>
                    </a:ext>
                  </a:extLst>
                </a:gridCol>
                <a:gridCol w="535580">
                  <a:extLst>
                    <a:ext uri="{9D8B030D-6E8A-4147-A177-3AD203B41FA5}">
                      <a16:colId xmlns:a16="http://schemas.microsoft.com/office/drawing/2014/main" val="3979628064"/>
                    </a:ext>
                  </a:extLst>
                </a:gridCol>
                <a:gridCol w="535580">
                  <a:extLst>
                    <a:ext uri="{9D8B030D-6E8A-4147-A177-3AD203B41FA5}">
                      <a16:colId xmlns:a16="http://schemas.microsoft.com/office/drawing/2014/main" val="3699969590"/>
                    </a:ext>
                  </a:extLst>
                </a:gridCol>
                <a:gridCol w="535580">
                  <a:extLst>
                    <a:ext uri="{9D8B030D-6E8A-4147-A177-3AD203B41FA5}">
                      <a16:colId xmlns:a16="http://schemas.microsoft.com/office/drawing/2014/main" val="1153203197"/>
                    </a:ext>
                  </a:extLst>
                </a:gridCol>
                <a:gridCol w="535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2025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5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sz="1100" b="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111111"/>
                          </a:solidFill>
                          <a:effectLst/>
                          <a:latin typeface="Bahnschrift" panose="020B0502040204020203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45444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489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6130" y="258143"/>
            <a:ext cx="2671740" cy="94407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Academy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2024 vs 2025</a:t>
            </a:r>
            <a:endParaRPr dirty="0">
              <a:latin typeface="Bahnschrift" panose="020B0502040204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26D2C8D-C8BA-4B4A-A25D-39EC31EE2D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884809"/>
              </p:ext>
            </p:extLst>
          </p:nvPr>
        </p:nvGraphicFramePr>
        <p:xfrm>
          <a:off x="0" y="1268761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952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275" y="252676"/>
            <a:ext cx="5055449" cy="94407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Academy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Crimes by day of the week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7452" y="659735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085826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92043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14058</TotalTime>
  <Words>1718</Words>
  <Application>Microsoft Office PowerPoint</Application>
  <PresentationFormat>On-screen Show (4:3)</PresentationFormat>
  <Paragraphs>943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Bahnschrift</vt:lpstr>
      <vt:lpstr>Calibri</vt:lpstr>
      <vt:lpstr>Gill Sans MT</vt:lpstr>
      <vt:lpstr>Parcel</vt:lpstr>
      <vt:lpstr>Academy Fountain Park Lewis Place Vandeventer</vt:lpstr>
      <vt:lpstr>City of St Louis Police Districts</vt:lpstr>
      <vt:lpstr>District 5 Summary Notes</vt:lpstr>
      <vt:lpstr>PowerPoint Presentation</vt:lpstr>
      <vt:lpstr>Academy Neighborhood Detail</vt:lpstr>
      <vt:lpstr>Academy Summary Notes</vt:lpstr>
      <vt:lpstr>Academy  Year to Year Comparison</vt:lpstr>
      <vt:lpstr>Academy 2024 vs 2025</vt:lpstr>
      <vt:lpstr>Academy Crimes by day of the week</vt:lpstr>
      <vt:lpstr>academy Crimes by time of day</vt:lpstr>
      <vt:lpstr>Academy Crimes by day of the Month</vt:lpstr>
      <vt:lpstr>Fountain Park Neighborhood Detail</vt:lpstr>
      <vt:lpstr>Fountain Park Summary Notes</vt:lpstr>
      <vt:lpstr>Fountain Park Year to Year Comparison</vt:lpstr>
      <vt:lpstr>Fountain Park 2024 vs 2025</vt:lpstr>
      <vt:lpstr>Fountain Park Crimes by day of the week</vt:lpstr>
      <vt:lpstr>Fountain Park Crimes by time of day</vt:lpstr>
      <vt:lpstr>Fountain Park Crimes by day of the Month</vt:lpstr>
      <vt:lpstr>Lewis Place Neighborhood Detail</vt:lpstr>
      <vt:lpstr>Lewis Place Summary Notes</vt:lpstr>
      <vt:lpstr>Lewis Place Year to Year Comparison</vt:lpstr>
      <vt:lpstr>Lewis place 2024 vs 2025</vt:lpstr>
      <vt:lpstr>Lewis place Crimes by day of the week</vt:lpstr>
      <vt:lpstr>Lewis place Crimes by time of day</vt:lpstr>
      <vt:lpstr>Lewis place Crimes by day of the Month</vt:lpstr>
      <vt:lpstr>Vandeventer Neighborhood Detail</vt:lpstr>
      <vt:lpstr>Vandeventer Summary Notes</vt:lpstr>
      <vt:lpstr>Vandeventer Year to Year Comparison</vt:lpstr>
      <vt:lpstr>Vandeventer 2024 vs 2025</vt:lpstr>
      <vt:lpstr>Vandeventer Crimes by day of the week</vt:lpstr>
      <vt:lpstr>Vandeventer Crimes by time of day</vt:lpstr>
      <vt:lpstr>Vandeventer Crimes by day of the Month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Academy Fountain Park Lewis Place Vandeventer</dc:title>
  <dc:subject/>
  <dc:creator>Jess Watson</dc:creator>
  <cp:keywords/>
  <dc:description/>
  <cp:lastModifiedBy>Morey, Hannah</cp:lastModifiedBy>
  <cp:revision>449</cp:revision>
  <dcterms:created xsi:type="dcterms:W3CDTF">2017-02-13T16:18:36Z</dcterms:created>
  <dcterms:modified xsi:type="dcterms:W3CDTF">2025-06-06T16:26:30Z</dcterms:modified>
  <cp:category/>
</cp:coreProperties>
</file>