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png" ContentType="image/png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4" Type="http://schemas.openxmlformats.org/officeDocument/2006/relationships/extended-properties" Target="docProps/app.xml"/>
<Relationship Id="rId1" Type="http://schemas.openxmlformats.org/officeDocument/2006/relationships/officeDocument" Target="ppt/presentation.xml"/>
<Relationship Id="rId2" Type="http://schemas.openxmlformats.org/package/2006/relationships/metadata/thumbnail" Target="docProps/thumbnail.jpeg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</p:sldIdLst>
  <p:sldSz cx="9144000" cy="6858000" type="screen4x3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
<Relationships  xmlns="http://schemas.openxmlformats.org/package/2006/relationships">
<Relationship Id="rId3" Type="http://schemas.openxmlformats.org/officeDocument/2006/relationships/tags" Target="tags/tag1.xml"/>
<Relationship Id="rId4" Type="http://schemas.openxmlformats.org/officeDocument/2006/relationships/presProps" Target="presProps.xml"/>
<Relationship Id="rId5" Type="http://schemas.openxmlformats.org/officeDocument/2006/relationships/viewProps" Target="viewProps.xml"/>
<Relationship Id="rId6" Type="http://schemas.openxmlformats.org/officeDocument/2006/relationships/theme" Target="theme/theme1.xml"/>
<Relationship Id="rId7" Type="http://schemas.openxmlformats.org/officeDocument/2006/relationships/tableStyles" Target="tableStyles.xml"/>
<Relationship Id="rId1" Type="http://schemas.openxmlformats.org/officeDocument/2006/relationships/slideMaster" Target="slideMasters/slideMaster1.xml"/>
<Relationship Id="rId2" Type="http://schemas.openxmlformats.org/officeDocument/2006/relationships/printerSettings" Target="printerSettings/printerSettings1.bin"/>
<Relationship Id="rId8" Type="http://schemas.openxmlformats.org/officeDocument/2006/relationships/slide" Target="slides/slide1.xml"/>
<Relationship Id="rId9" Type="http://schemas.openxmlformats.org/officeDocument/2006/relationships/slide" Target="slides/slide2.xml"/>
<Relationship Id="rId10" Type="http://schemas.openxmlformats.org/officeDocument/2006/relationships/slide" Target="slides/slide3.xml"/>
<Relationship Id="rId11" Type="http://schemas.openxmlformats.org/officeDocument/2006/relationships/slide" Target="slides/slide4.xml"/>
<Relationship Id="rId12" Type="http://schemas.openxmlformats.org/officeDocument/2006/relationships/slide" Target="slides/slide5.xml"/>
<Relationship Id="rId13" Type="http://schemas.openxmlformats.org/officeDocument/2006/relationships/slide" Target="slides/slide6.xml"/>
<Relationship Id="rId14" Type="http://schemas.openxmlformats.org/officeDocument/2006/relationships/slide" Target="slides/slide7.xml"/>
<Relationship Id="rId15" Type="http://schemas.openxmlformats.org/officeDocument/2006/relationships/slide" Target="slides/slide8.xml"/>
<Relationship Id="rId16" Type="http://schemas.openxmlformats.org/officeDocument/2006/relationships/slide" Target="slides/slide9.xml"/>
<Relationship Id="rId17" Type="http://schemas.openxmlformats.org/officeDocument/2006/relationships/slide" Target="slides/slide10.xml"/>
<Relationship Id="rId18" Type="http://schemas.openxmlformats.org/officeDocument/2006/relationships/slide" Target="slides/slide11.xml"/>
<Relationship Id="rId19" Type="http://schemas.openxmlformats.org/officeDocument/2006/relationships/slide" Target="slides/slide12.xml"/>
<Relationship Id="rId20" Type="http://schemas.openxmlformats.org/officeDocument/2006/relationships/slide" Target="slides/slide13.xml"/>
<Relationship Id="rId21" Type="http://schemas.openxmlformats.org/officeDocument/2006/relationships/slide" Target="slides/slide14.xml"/>
<Relationship Id="rId22" Type="http://schemas.openxmlformats.org/officeDocument/2006/relationships/slide" Target="slides/slide15.xml"/>
<Relationship Id="rId23" Type="http://schemas.openxmlformats.org/officeDocument/2006/relationships/slide" Target="slides/slide16.xml"/>
<Relationship Id="rId24" Type="http://schemas.openxmlformats.org/officeDocument/2006/relationships/slide" Target="slides/slide17.xml"/>
<Relationship Id="rId25" Type="http://schemas.openxmlformats.org/officeDocument/2006/relationships/slide" Target="slides/slide18.xml"/>
<Relationship Id="rId26" Type="http://schemas.openxmlformats.org/officeDocument/2006/relationships/slide" Target="slides/slide19.xml"/>
<Relationship Id="rId27" Type="http://schemas.openxmlformats.org/officeDocument/2006/relationships/slide" Target="slides/slide20.xml"/>
<Relationship Id="rId28" Type="http://schemas.openxmlformats.org/officeDocument/2006/relationships/slide" Target="slides/slide21.xml"/>
<Relationship Id="rId29" Type="http://schemas.openxmlformats.org/officeDocument/2006/relationships/slide" Target="slides/slide22.xml"/>
<Relationship Id="rId30" Type="http://schemas.openxmlformats.org/officeDocument/2006/relationships/slide" Target="slides/slide23.xml"/>
<Relationship Id="rId31" Type="http://schemas.openxmlformats.org/officeDocument/2006/relationships/slide" Target="slides/slide24.xml"/>
<Relationship Id="rId32" Type="http://schemas.openxmlformats.org/officeDocument/2006/relationships/slide" Target="slides/slide25.xml"/>
<Relationship Id="rId33" Type="http://schemas.openxmlformats.org/officeDocument/2006/relationships/slide" Target="slides/slide26.xml"/>
<Relationship Id="rId34" Type="http://schemas.openxmlformats.org/officeDocument/2006/relationships/slide" Target="slides/slide27.xml"/>
<Relationship Id="rId35" Type="http://schemas.openxmlformats.org/officeDocument/2006/relationships/slide" Target="slides/slide28.xml"/>
<Relationship Id="rId36" Type="http://schemas.openxmlformats.org/officeDocument/2006/relationships/slide" Target="slides/slide29.xml"/>
<Relationship Id="rId37" Type="http://schemas.openxmlformats.org/officeDocument/2006/relationships/slide" Target="slides/slide30.xml"/>
<Relationship Id="rId38" Type="http://schemas.openxmlformats.org/officeDocument/2006/relationships/slide" Target="slides/slide31.xml"/>
<Relationship Id="rId39" Type="http://schemas.openxmlformats.org/officeDocument/2006/relationships/slide" Target="slides/slide32.xml"/>
<Relationship Id="rId40" Type="http://schemas.openxmlformats.org/officeDocument/2006/relationships/slide" Target="slides/slide33.xml"/>
<Relationship Id="rId41" Type="http://schemas.openxmlformats.org/officeDocument/2006/relationships/slide" Target="slides/slide34.xml"/>
<Relationship Id="rId42" Type="http://schemas.openxmlformats.org/officeDocument/2006/relationships/slide" Target="slides/slide35.xml"/>
<Relationship Id="rId43" Type="http://schemas.openxmlformats.org/officeDocument/2006/relationships/slide" Target="slides/slide36.xml"/>
<Relationship Id="rId44" Type="http://schemas.openxmlformats.org/officeDocument/2006/relationships/slide" Target="slides/slide37.xml"/>
<Relationship Id="rId45" Type="http://schemas.openxmlformats.org/officeDocument/2006/relationships/slide" Target="slides/slide38.xml"/>
<Relationship Id="rId46" Type="http://schemas.openxmlformats.org/officeDocument/2006/relationships/slide" Target="slides/slide39.xml"/>
<Relationship Id="rId47" Type="http://schemas.openxmlformats.org/officeDocument/2006/relationships/slide" Target="slides/slide40.xml"/>
<Relationship Id="rId48" Type="http://schemas.openxmlformats.org/officeDocument/2006/relationships/slide" Target="slides/slide41.xml"/>
<Relationship Id="rId49" Type="http://schemas.openxmlformats.org/officeDocument/2006/relationships/slide" Target="slides/slide42.xml"/>
<Relationship Id="rId50" Type="http://schemas.openxmlformats.org/officeDocument/2006/relationships/slide" Target="slides/slide43.xml"/>
<Relationship Id="rId51" Type="http://schemas.openxmlformats.org/officeDocument/2006/relationships/slide" Target="slides/slide44.xml"/>
<Relationship Id="rId52" Type="http://schemas.openxmlformats.org/officeDocument/2006/relationships/slide" Target="slides/slide45.xml"/>
<Relationship Id="rId53" Type="http://schemas.openxmlformats.org/officeDocument/2006/relationships/slide" Target="slides/slide46.xml"/>
<Relationship Id="rId54" Type="http://schemas.openxmlformats.org/officeDocument/2006/relationships/slide" Target="slides/slide47.xml"/>
<Relationship Id="rId55" Type="http://schemas.openxmlformats.org/officeDocument/2006/relationships/slide" Target="slides/slide48.xml"/>
<Relationship Id="rId56" Type="http://schemas.openxmlformats.org/officeDocument/2006/relationships/slide" Target="slides/slide49.xml"/>
<Relationship Id="rId57" Type="http://schemas.openxmlformats.org/officeDocument/2006/relationships/slide" Target="slides/slide50.xml"/>
<Relationship Id="rId58" Type="http://schemas.openxmlformats.org/officeDocument/2006/relationships/slide" Target="slides/slide51.xml"/>
<Relationship Id="rId59" Type="http://schemas.openxmlformats.org/officeDocument/2006/relationships/slide" Target="slides/slide52.xml"/>
<Relationship Id="rId60" Type="http://schemas.openxmlformats.org/officeDocument/2006/relationships/slide" Target="slides/slide53.xml"/>
<Relationship Id="rId61" Type="http://schemas.openxmlformats.org/officeDocument/2006/relationships/slide" Target="slides/slide54.xml"/>
<Relationship Id="rId62" Type="http://schemas.openxmlformats.org/officeDocument/2006/relationships/slide" Target="slides/slide55.xml"/>
<Relationship Id="rId63" Type="http://schemas.openxmlformats.org/officeDocument/2006/relationships/slide" Target="slides/slide56.xml"/>
<Relationship Id="rId64" Type="http://schemas.openxmlformats.org/officeDocument/2006/relationships/slide" Target="slides/slide57.xml"/>
<Relationship Id="rId65" Type="http://schemas.openxmlformats.org/officeDocument/2006/relationships/slide" Target="slides/slide58.xml"/>
<Relationship Id="rId66" Type="http://schemas.openxmlformats.org/officeDocument/2006/relationships/slide" Target="slides/slide59.xml"/>
<Relationship Id="rId67" Type="http://schemas.openxmlformats.org/officeDocument/2006/relationships/slide" Target="slides/slide60.xml"/>
<Relationship Id="rId68" Type="http://schemas.openxmlformats.org/officeDocument/2006/relationships/slide" Target="slides/slide61.xml"/>
<Relationship Id="rId69" Type="http://schemas.openxmlformats.org/officeDocument/2006/relationships/slide" Target="slides/slide62.xml"/>
<Relationship Id="rId70" Type="http://schemas.openxmlformats.org/officeDocument/2006/relationships/slide" Target="slides/slide63.xml"/>
<Relationship Id="rId71" Type="http://schemas.openxmlformats.org/officeDocument/2006/relationships/slide" Target="slides/slide64.xml"/>
<Relationship Id="rId72" Type="http://schemas.openxmlformats.org/officeDocument/2006/relationships/slide" Target="slides/slide65.xml"/>
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8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4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9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4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80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9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2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66fd7cf63a4134cc731ce9d9ae72b3df2211ed0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289e69ba4c2e3317454ccfde4ef0e685406b0b40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447501cf6542b7d5646c34a7ef5903ea4ef4ec.jpe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d4202243a811e0ebcdc8a31796b9dc30ee76e4d.png"/>
</Relationships>

</file>

<file path=ppt/slides/_rels/slide1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1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966721c3a411544b2f7f09b8bd45bb53e9cf263e.png"/>
</Relationships>

</file>

<file path=ppt/slides/_rels/slide1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2461352a9b680c102af9a91a91c00f4a5edcd15.png"/>
</Relationships>

</file>

<file path=ppt/slides/_rels/slide2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830674704a53b9997afe2301b49eba3b6a0f1df.jpeg"/>
</Relationships>

</file>

<file path=ppt/slides/_rels/slide2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2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2670de48cd43c6f855675bedd8de10d793940b2.png"/>
</Relationships>

</file>

<file path=ppt/slides/_rels/slide2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4714bff78351cf90fe3595480c49d02847be7841.png"/>
</Relationships>

</file>

<file path=ppt/slides/_rels/slide2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f4760f87323d617776d744b5dfbfc4534f04573.jpeg"/>
</Relationships>

</file>

<file path=ppt/slides/_rels/slide2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2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92255b57dbdf6d828762073bd1828161a983d0f.png"/>
</Relationships>

</file>

<file path=ppt/slides/_rels/slide2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9be670b0f9bf7b1abdb76046c5b4a2c290caa9e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6da9effc7dcc5a113cfa52914875337fc480ae8.png"/>
</Relationships>

</file>

<file path=ppt/slides/_rels/slide3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0947993ec8f50d96de8d9a2c59d289709bab309.jpeg"/>
</Relationships>

</file>

<file path=ppt/slides/_rels/slide3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3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a1bfb10428d618a4a6d90a21f2d3d7c77d52eff.png"/>
</Relationships>

</file>

<file path=ppt/slides/_rels/slide3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50bdc84a3793df42cc12072b2ca531a62d7f0bfa.png"/>
</Relationships>

</file>

<file path=ppt/slides/_rels/slide3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f6d54bce0fc7067aa0ab3a5e3613d2aba3e475d.jpeg"/>
</Relationships>

</file>

<file path=ppt/slides/_rels/slide3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3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36afef62193264b4a07a1a59b68df02171dcb6.png"/>
</Relationships>

</file>

<file path=ppt/slides/_rels/slide4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96c3940de13fa638ab8d82690197d1eb1599457.png"/>
</Relationships>

</file>

<file path=ppt/slides/_rels/slide4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7187955db5b51a765ab4696d9dc2e227ede7481.jpeg"/>
</Relationships>

</file>

<file path=ppt/slides/_rels/slide4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4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b97c76cb4bf1ace73536a2fcc8c446648f3b87f.png"/>
</Relationships>

</file>

<file path=ppt/slides/_rels/slide4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e8f66a59caf23351711cb2f889bb502fa5db0ea.png"/>
</Relationships>

</file>

<file path=ppt/slides/_rels/slide4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fe0170b6d64f5f626ac786a42c83a7372bfd298.jpe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5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5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dd1e6721d9a4038999dfc736c8fb7ea6f0abc8.png"/>
</Relationships>

</file>

<file path=ppt/slides/_rels/slide5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b9478385c7cb49010fbeaf0e9a33a81049becbc9.png"/>
</Relationships>

</file>

<file path=ppt/slides/_rels/slide5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049719c828ecccfa397e62101c3487a6457d583.jpeg"/>
</Relationships>

</file>

<file path=ppt/slides/_rels/slide5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5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1a73a861bb3dccfdb4ded573328f1f0598ee0e5.png"/>
</Relationships>

</file>

<file path=ppt/slides/_rels/slide5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437e659b988d5f3253818d13cdad75011ae27832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51066f509076671877837b12b4e355b39315290c.png"/>
</Relationships>

</file>

<file path=ppt/slides/_rels/slide6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6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cb7d6f7aba6fd6bdb87cb2fe4976d33ab863396.jpeg"/>
</Relationships>

</file>

<file path=ppt/slides/_rels/slide6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6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6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a2f184549048c66756716c7ec7c5e760d532a24.png"/>
</Relationships>

</file>

<file path=ppt/slides/_rels/slide6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6e58cfbace13788287d9174ecfbf30ce0a9f8ab.jpe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St. Louis Central Corridor West Building Permits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/>
              <a:t>Monthly Report: September 2025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/>
              <a:t>Washington University Medical Center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 Permit Cost Breakdown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September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$73,492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$28,000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$1,500 - $250,000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13 building permits in September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550.00%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September 2024 (2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$73,492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September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960.19%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September 2024 ($6,932)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60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13.21%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(53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$71,936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20.80%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($59,549)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September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September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September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September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$112,300.00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$561,500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$12,900.00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$12,900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$54,428.57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$381,000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$58,500.00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$702,000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$11,740.00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$58,700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$80,383.54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$2,974,191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650679"/>
                <a:gridCol w="2612481"/>
                <a:gridCol w="1005931"/>
                <a:gridCol w="685800"/>
                <a:gridCol w="1961116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SPENCER DEVELOPMENT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4101 MANCHESTER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JABBAR, ABBAS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4570 GIBSON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4269 NORFOLK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4269 NORFOLK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TROUTS LANDING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4199 MANCHESTER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TOWER GROVE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4300 MANCHESTER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BUCHHEIT, ELISE N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$28,000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4265 SWAN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TRAIN HARD PROPERTIES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4503 CHOUTEAU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SLAG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$12,900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4452 GIBSON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4441 VISTA AVENUE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4441 VISTA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MC ALINDEN, AUDREY TRS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4518 ARCO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SLAG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4452 GIBSON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NASEER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1092-94 S NEWSTEAD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HUGUENARD, ANNA &amp; MATTHEW J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$17,000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4564 GIBSON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 Permit Cost Breakdown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Expanded Service Area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September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$40,968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$13,972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$5,550 - $300,000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13 building permits in September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44.44%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September 2024 (9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$40,968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September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-18.41%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September 2024 ($50,211)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93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63.16%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(57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$71,445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-23.67%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($93,596)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St. Louis Neighborhood Spatial Reference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September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September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September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September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$40,968.08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$532,585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$21,169.50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$42,339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$22,000.00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$75,880.23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$5,615,137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479738"/>
                <a:gridCol w="3148157"/>
                <a:gridCol w="951906"/>
                <a:gridCol w="685800"/>
                <a:gridCol w="1984308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HANNAH HA MD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$5,550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5944 PERSHING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SAHM, BRITTANY &amp; TAYLOR DUNNINGTON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$9,870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5733 WATERMAN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HIGBEE, PAUL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5925 LINDELL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RD2 FLIP INTERNATIONAL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6251 WASHINGTON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SHARP, THEONNIS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$18,675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5727 KINGSBURY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BONNER, CARMEN P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$18,198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500 KINGSBURY SQUARE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MOORE, GERALD L &amp; DEBRA 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5773 DEGIVERVILLE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BARNETT, GEORGIA 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5741 DEGIVERVILLE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SOCK, SHANNON P &amp; WENDI 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6127 LINDELL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HAYNES, LAJUANA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$28,620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5770 DEGIVERVILLE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ROBERTS, ANGELA 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$13,972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5797 MCPHERSON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LORBERT, STEPHEN J &amp; GERMAINE 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5949 LINDELL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BANNES, ANN 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$10,700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5774 KINGSBURY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 Permit Cost Breakdown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September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$370,600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$172,500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$6,500 - $1,715,000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18 building permits in September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350.00%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September 2024 (4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$370,600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September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29.86%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September 2024 ($285,375)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109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211.43%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(35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$318,547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147.17%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($128,877)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September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September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September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September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$370,599.9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$6,670,799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1037650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$74,240.8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$371,204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$352,627.5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97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$34,204,866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 Permit Cost Breakdown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September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$46,958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$57,500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$7,831 - $65,000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Summary: Average Building Permit Cost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 building permits in September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100.00%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September 2024 (2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$46,958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September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32.28%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September 2024 ($35,500)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43 total building permits in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-25.86%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(58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$297,913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274.64%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($79,519)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September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September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September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September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$50,000.00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$45,943.67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$137,831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154158"/>
                <a:gridCol w="602520"/>
                <a:gridCol w="1037650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$1,209,448.67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$10,885,038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$93,070.50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$186,141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$53,679.91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$1,449,358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998700"/>
                <a:gridCol w="3334855"/>
                <a:gridCol w="1005931"/>
                <a:gridCol w="685800"/>
                <a:gridCol w="161173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VALUE FIRST CONTRACTORS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5942 PLYMOUTH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BETTY JEAN KERR PEOPLES HEALTH CNTRS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5635 DELMAR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MADISON, ANTHONETTE 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5375 MAPLE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BARNES, JOHNNY E &amp; VERNELL WILLIAMS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$7,831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5551 CABANNE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 Permit Cost Breakdown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September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$9,000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$9,000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$9,000 - $9,000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Visitation Park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Visitation Park: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 building permits in September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Infinite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September 2024 (0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$9,000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September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Infinite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September 2024 ($0)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200.00%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(2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$88,857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335.57%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($20,400)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Visitation Park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688059"/>
                <a:gridCol w="602520"/>
                <a:gridCol w="688059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September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September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September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September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843448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$104,828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$524,140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Visitation Park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153680"/>
                <a:gridCol w="1673394"/>
                <a:gridCol w="1005931"/>
                <a:gridCol w="685800"/>
                <a:gridCol w="1596314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STATE OF MISSOURI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5351 DELMAR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  <p:graphicFrame>
        <p:nvGraphicFramePr>
          <p:cNvPr id="3" name=""/>
          <p:cNvGraphicFramePr>
            <a:graphicFrameLocks noGrp="true"/>
          </p:cNvGraphicFramePr>
          <p:nvPr/>
        </p:nvGraphicFramePr>
        <p:xfrm rot="0">
          <a:off x="137160" y="1116874"/>
          <a:ext cx="3657600" cy="2743200"/>
        </p:xfrm>
        <a:graphic>
          <a:graphicData uri="http://schemas.openxmlformats.org/drawingml/2006/table">
            <a:tbl>
              <a:tblPr/>
              <a:tblGrid>
                <a:gridCol w="1650679"/>
                <a:gridCol w="1154158"/>
                <a:gridCol w="602520"/>
                <a:gridCol w="1037650"/>
              </a:tblGrid>
              <a:tr h="36576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September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September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September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September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$54,740.00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$273,700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Central 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$71,844.67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$3,448,544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$370,599.94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$6,670,799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$73,492.31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$955,400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$460,400.00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$2,302,000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$19,000.00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$76,000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$40,968.08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$532,585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$8,102,400.00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$40,512,000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$46,957.75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$187,831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"/>
          <p:cNvGraphicFramePr>
            <a:graphicFrameLocks noGrp="true"/>
          </p:cNvGraphicFramePr>
          <p:nvPr/>
        </p:nvGraphicFramePr>
        <p:xfrm rot="0">
          <a:off x="4709160" y="1116874"/>
          <a:ext cx="3657600" cy="2743200"/>
        </p:xfrm>
        <a:graphic>
          <a:graphicData uri="http://schemas.openxmlformats.org/drawingml/2006/table">
            <a:tbl>
              <a:tblPr/>
              <a:tblGrid>
                <a:gridCol w="1650679"/>
                <a:gridCol w="1154158"/>
                <a:gridCol w="602520"/>
                <a:gridCol w="1037650"/>
              </a:tblGrid>
              <a:tr h="36576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$134,152.81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$3,622,126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Central 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$161,357.99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255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$41,146,288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$338,981.08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102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$34,576,070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$69,164.65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$3,734,891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$405,063.16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$7,696,200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$99,566.95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$1,991,339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$73,759.43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$5,679,476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$5,084,875.00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$40,679,000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$88,856.67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$533,140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$329,487.81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$12,520,537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Visitation Park Permit Cost Breakdown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September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$54,740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$18,000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$5,700 - $205,000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 building permits in September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150.00%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September 2024 (2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$54,740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September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158.92%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September 2024 ($21,142)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32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77.78%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(18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$120,816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184.28%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($42,499)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September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September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September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September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$54,740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$273,700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$598,133.33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$1,794,400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$76,155.25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$1,827,726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998700"/>
                <a:gridCol w="2022917"/>
                <a:gridCol w="951906"/>
                <a:gridCol w="685800"/>
                <a:gridCol w="1759206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GLOVER, LOUELLA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5228 ENRIGHT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JOHNSON, KENA &amp; JAMAL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$5,700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5165 CATES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MALONE, EARL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5209 CABANNE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POWELL, LARRY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$18,000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5223 KENSINGTON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WINFIELD, MURL 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5165 CABANNE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 Permit Cost Breakdown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September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$460,400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$95,000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$7,000 - $1,350,000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 building permits in September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Infinite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September 2024 (0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$460,400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September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Infinite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September 2024 ($0)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20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150.00%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(8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$385,100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1012.20%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($34,625)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Core Neighborhoods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843448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September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September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September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September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$375,500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$1,502,000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$211,560.0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$1,057,800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$474,171.4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$6,638,400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130488"/>
                <a:gridCol w="2938402"/>
                <a:gridCol w="1005931"/>
                <a:gridCol w="685800"/>
                <a:gridCol w="22560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PAD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1228 BAYARD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WHITE, JOHNNY III &amp; ANNETTE F SMITH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4851 FOUNTAIN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ARAA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1206 N KINGSHIGHWAY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ANDERSON, BRIAN &amp; BENJAMIN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761 N EUCLID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SRK 848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$1,350,000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848 N KINGSHIGHWAY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 Permit Cost Breakdown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September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$19,000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$13,500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$1,000 - $48,000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 building permits in September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300.00%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September 2024 (1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$19,000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September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-65.45%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September 2024 ($55,000)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21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75.00%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(12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$99,588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277.95%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($26,350)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765753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September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September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September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September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$19,000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$76,000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$225,367.80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$1,126,839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$61,607.14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$862,500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006204"/>
                <a:gridCol w="2930831"/>
                <a:gridCol w="951906"/>
                <a:gridCol w="685800"/>
                <a:gridCol w="1735809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LATIMORE, ARETHA INEZ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4417 EVANS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BENSON, ANNETTA M &amp; MARKEITH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$48,000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4637 EVANS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BUFFORD-THOMAS, CHERYL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$23,000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20 LEWIS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WHITE, SYLVIA A &amp; TERMON T WHITE &amp;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4558 NEWBERRY 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 Permit Cost Breakdown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September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$8,102,400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$495,000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$1,000 - $20,000,000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September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$71,845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$30,000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$775 - $425,000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 building permits in September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400.00%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September 2024 (1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$8,102,400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September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161948.00%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September 2024 ($5,000)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9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12.50%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(8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$4,520,167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9718.98%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($46,035)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154158"/>
                <a:gridCol w="602520"/>
                <a:gridCol w="1037650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September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September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September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September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$20,000,000.0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$40,000,000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$170,666.7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$512,000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1037650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$20,000,000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$40,000,000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$134,000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$670,000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052998"/>
                <a:gridCol w="2372303"/>
                <a:gridCol w="1005931"/>
                <a:gridCol w="685800"/>
                <a:gridCol w="1464185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LRA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$495,000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4329 ENRIGHT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RANKEN TECHNICAL COLLEGE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$20,000,000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4300 FINNEY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RANKEN TECHNICAL COLLEGE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$20,000,000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4351 FINNEY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HACHE, ENOW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$16,000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4185 ENRIGHT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WASHINGTON, CORDELIA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4348 PAGE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 Permit Cost Breakdown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Additional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/>
              <a:t>Data retreived from https://www.stlouis-mo.gov/data/</a:t>
            </a:r>
          </a:p>
          <a:p>
            <a:r>
              <a:rPr/>
              <a:t>Building permits with a cost of $0 were dropped</a:t>
            </a:r>
          </a:p>
          <a:p>
            <a:r>
              <a:rPr/>
              <a:t>Building permits that were cancelled were dropped</a:t>
            </a:r>
          </a:p>
          <a:p>
            <a:r>
              <a:rPr/>
              <a:t>Infinite change indicates 0 permits in the current or previous time period/comparison month so there was a overall increase or decrease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48 building permits in September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182.35%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September 2024 (17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$71,845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September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-2.91%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September 2024 ($74,000)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288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12.06%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(257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$157,127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-59.96%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($392,443)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September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September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September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September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$102,816.25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$822,530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$11,340.00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$22,680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$68,508.79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$2,603,334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1037650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$230,887.0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$17,085,638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$309,085.6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$4,018,113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$119,300.8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168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$20,042,537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Empty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Présentation à l'écran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/>
  <dc:subject/>
  <dc:creator/>
  <cp:keywords/>
  <dc:description/>
  <cp:lastModifiedBy/>
  <cp:revision>3</cp:revision>
  <dcterms:created xsi:type="dcterms:W3CDTF">2017-02-13T16:18:36Z</dcterms:created>
  <dcterms:modified xsi:type="dcterms:W3CDTF">2025-10-02T12:03:08Z</dcterms:modified>
  <cp:category/>
</cp:coreProperties>
</file>