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png" ContentType="image/png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4" Type="http://schemas.openxmlformats.org/officeDocument/2006/relationships/extended-properties" Target="docProps/app.xml"/>
<Relationship Id="rId1" Type="http://schemas.openxmlformats.org/officeDocument/2006/relationships/officeDocument" Target="ppt/presentation.xml"/>
<Relationship Id="rId2" Type="http://schemas.openxmlformats.org/package/2006/relationships/metadata/thumbnail" Target="docProps/thumbnail.jpeg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9144000" cy="6858000" type="screen4x3"/>
  <p:notesSz cx="6858000" cy="9144000"/>
  <p:custDataLst>
    <p:tags r:id="rId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376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
<Relationships  xmlns="http://schemas.openxmlformats.org/package/2006/relationships">
<Relationship Id="rId3" Type="http://schemas.openxmlformats.org/officeDocument/2006/relationships/tags" Target="tags/tag1.xml"/>
<Relationship Id="rId4" Type="http://schemas.openxmlformats.org/officeDocument/2006/relationships/presProps" Target="presProps.xml"/>
<Relationship Id="rId5" Type="http://schemas.openxmlformats.org/officeDocument/2006/relationships/viewProps" Target="viewProps.xml"/>
<Relationship Id="rId6" Type="http://schemas.openxmlformats.org/officeDocument/2006/relationships/theme" Target="theme/theme1.xml"/>
<Relationship Id="rId7" Type="http://schemas.openxmlformats.org/officeDocument/2006/relationships/tableStyles" Target="tableStyles.xml"/>
<Relationship Id="rId1" Type="http://schemas.openxmlformats.org/officeDocument/2006/relationships/slideMaster" Target="slideMasters/slideMaster1.xml"/>
<Relationship Id="rId2" Type="http://schemas.openxmlformats.org/officeDocument/2006/relationships/printerSettings" Target="printerSettings/printerSettings1.bin"/>
<Relationship Id="rId8" Type="http://schemas.openxmlformats.org/officeDocument/2006/relationships/slide" Target="slides/slide1.xml"/>
<Relationship Id="rId9" Type="http://schemas.openxmlformats.org/officeDocument/2006/relationships/slide" Target="slides/slide2.xml"/>
<Relationship Id="rId10" Type="http://schemas.openxmlformats.org/officeDocument/2006/relationships/slide" Target="slides/slide3.xml"/>
<Relationship Id="rId11" Type="http://schemas.openxmlformats.org/officeDocument/2006/relationships/slide" Target="slides/slide4.xml"/>
<Relationship Id="rId12" Type="http://schemas.openxmlformats.org/officeDocument/2006/relationships/slide" Target="slides/slide5.xml"/>
<Relationship Id="rId13" Type="http://schemas.openxmlformats.org/officeDocument/2006/relationships/slide" Target="slides/slide6.xml"/>
<Relationship Id="rId14" Type="http://schemas.openxmlformats.org/officeDocument/2006/relationships/slide" Target="slides/slide7.xml"/>
<Relationship Id="rId15" Type="http://schemas.openxmlformats.org/officeDocument/2006/relationships/slide" Target="slides/slide8.xml"/>
<Relationship Id="rId16" Type="http://schemas.openxmlformats.org/officeDocument/2006/relationships/slide" Target="slides/slide9.xml"/>
<Relationship Id="rId17" Type="http://schemas.openxmlformats.org/officeDocument/2006/relationships/slide" Target="slides/slide10.xml"/>
<Relationship Id="rId18" Type="http://schemas.openxmlformats.org/officeDocument/2006/relationships/slide" Target="slides/slide11.xml"/>
<Relationship Id="rId19" Type="http://schemas.openxmlformats.org/officeDocument/2006/relationships/slide" Target="slides/slide12.xml"/>
<Relationship Id="rId20" Type="http://schemas.openxmlformats.org/officeDocument/2006/relationships/slide" Target="slides/slide13.xml"/>
<Relationship Id="rId21" Type="http://schemas.openxmlformats.org/officeDocument/2006/relationships/slide" Target="slides/slide14.xml"/>
<Relationship Id="rId22" Type="http://schemas.openxmlformats.org/officeDocument/2006/relationships/slide" Target="slides/slide15.xml"/>
<Relationship Id="rId23" Type="http://schemas.openxmlformats.org/officeDocument/2006/relationships/slide" Target="slides/slide16.xml"/>
<Relationship Id="rId24" Type="http://schemas.openxmlformats.org/officeDocument/2006/relationships/slide" Target="slides/slide17.xml"/>
<Relationship Id="rId25" Type="http://schemas.openxmlformats.org/officeDocument/2006/relationships/slide" Target="slides/slide18.xml"/>
<Relationship Id="rId26" Type="http://schemas.openxmlformats.org/officeDocument/2006/relationships/slide" Target="slides/slide19.xml"/>
<Relationship Id="rId27" Type="http://schemas.openxmlformats.org/officeDocument/2006/relationships/slide" Target="slides/slide20.xml"/>
<Relationship Id="rId28" Type="http://schemas.openxmlformats.org/officeDocument/2006/relationships/slide" Target="slides/slide21.xml"/>
<Relationship Id="rId29" Type="http://schemas.openxmlformats.org/officeDocument/2006/relationships/slide" Target="slides/slide22.xml"/>
<Relationship Id="rId30" Type="http://schemas.openxmlformats.org/officeDocument/2006/relationships/slide" Target="slides/slide23.xml"/>
<Relationship Id="rId31" Type="http://schemas.openxmlformats.org/officeDocument/2006/relationships/slide" Target="slides/slide24.xml"/>
<Relationship Id="rId32" Type="http://schemas.openxmlformats.org/officeDocument/2006/relationships/slide" Target="slides/slide25.xml"/>
<Relationship Id="rId33" Type="http://schemas.openxmlformats.org/officeDocument/2006/relationships/slide" Target="slides/slide26.xml"/>
<Relationship Id="rId34" Type="http://schemas.openxmlformats.org/officeDocument/2006/relationships/slide" Target="slides/slide27.xml"/>
<Relationship Id="rId35" Type="http://schemas.openxmlformats.org/officeDocument/2006/relationships/slide" Target="slides/slide28.xml"/>
<Relationship Id="rId36" Type="http://schemas.openxmlformats.org/officeDocument/2006/relationships/slide" Target="slides/slide29.xml"/>
<Relationship Id="rId37" Type="http://schemas.openxmlformats.org/officeDocument/2006/relationships/slide" Target="slides/slide30.xml"/>
<Relationship Id="rId38" Type="http://schemas.openxmlformats.org/officeDocument/2006/relationships/slide" Target="slides/slide31.xml"/>
<Relationship Id="rId39" Type="http://schemas.openxmlformats.org/officeDocument/2006/relationships/slide" Target="slides/slide32.xml"/>
<Relationship Id="rId40" Type="http://schemas.openxmlformats.org/officeDocument/2006/relationships/slide" Target="slides/slide33.xml"/>
<Relationship Id="rId41" Type="http://schemas.openxmlformats.org/officeDocument/2006/relationships/slide" Target="slides/slide34.xml"/>
<Relationship Id="rId42" Type="http://schemas.openxmlformats.org/officeDocument/2006/relationships/slide" Target="slides/slide35.xml"/>
<Relationship Id="rId43" Type="http://schemas.openxmlformats.org/officeDocument/2006/relationships/slide" Target="slides/slide36.xml"/>
<Relationship Id="rId44" Type="http://schemas.openxmlformats.org/officeDocument/2006/relationships/slide" Target="slides/slide37.xml"/>
<Relationship Id="rId45" Type="http://schemas.openxmlformats.org/officeDocument/2006/relationships/slide" Target="slides/slide38.xml"/>
<Relationship Id="rId46" Type="http://schemas.openxmlformats.org/officeDocument/2006/relationships/slide" Target="slides/slide39.xml"/>
<Relationship Id="rId47" Type="http://schemas.openxmlformats.org/officeDocument/2006/relationships/slide" Target="slides/slide40.xml"/>
<Relationship Id="rId48" Type="http://schemas.openxmlformats.org/officeDocument/2006/relationships/slide" Target="slides/slide41.xml"/>
<Relationship Id="rId49" Type="http://schemas.openxmlformats.org/officeDocument/2006/relationships/slide" Target="slides/slide42.xml"/>
<Relationship Id="rId50" Type="http://schemas.openxmlformats.org/officeDocument/2006/relationships/slide" Target="slides/slide43.xml"/>
<Relationship Id="rId51" Type="http://schemas.openxmlformats.org/officeDocument/2006/relationships/slide" Target="slides/slide44.xml"/>
<Relationship Id="rId52" Type="http://schemas.openxmlformats.org/officeDocument/2006/relationships/slide" Target="slides/slide45.xml"/>
<Relationship Id="rId53" Type="http://schemas.openxmlformats.org/officeDocument/2006/relationships/slide" Target="slides/slide46.xml"/>
<Relationship Id="rId54" Type="http://schemas.openxmlformats.org/officeDocument/2006/relationships/slide" Target="slides/slide47.xml"/>
<Relationship Id="rId55" Type="http://schemas.openxmlformats.org/officeDocument/2006/relationships/slide" Target="slides/slide48.xml"/>
<Relationship Id="rId56" Type="http://schemas.openxmlformats.org/officeDocument/2006/relationships/slide" Target="slides/slide49.xml"/>
<Relationship Id="rId57" Type="http://schemas.openxmlformats.org/officeDocument/2006/relationships/slide" Target="slides/slide50.xml"/>
<Relationship Id="rId58" Type="http://schemas.openxmlformats.org/officeDocument/2006/relationships/slide" Target="slides/slide51.xml"/>
<Relationship Id="rId59" Type="http://schemas.openxmlformats.org/officeDocument/2006/relationships/slide" Target="slides/slide52.xml"/>
<Relationship Id="rId60" Type="http://schemas.openxmlformats.org/officeDocument/2006/relationships/slide" Target="slides/slide53.xml"/>
<Relationship Id="rId61" Type="http://schemas.openxmlformats.org/officeDocument/2006/relationships/slide" Target="slides/slide54.xml"/>
<Relationship Id="rId62" Type="http://schemas.openxmlformats.org/officeDocument/2006/relationships/slide" Target="slides/slide55.xml"/>
<Relationship Id="rId63" Type="http://schemas.openxmlformats.org/officeDocument/2006/relationships/slide" Target="slides/slide56.xml"/>
<Relationship Id="rId64" Type="http://schemas.openxmlformats.org/officeDocument/2006/relationships/slide" Target="slides/slide57.xml"/>
<Relationship Id="rId65" Type="http://schemas.openxmlformats.org/officeDocument/2006/relationships/slide" Target="slides/slide58.xml"/>
<Relationship Id="rId66" Type="http://schemas.openxmlformats.org/officeDocument/2006/relationships/slide" Target="slides/slide59.xml"/>
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88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5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92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49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07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9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26/05/17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2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95d95750ded38f2d6744199002fa449df4150d4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289e69ba4c2e3317454ccfde4ef0e685406b0b40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b55bac09d04d86892971d0c2515ebde43b0bda9.jpe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42750bfacf272f027b85112e7f67ba4c6d334422.png"/>
</Relationships>

</file>

<file path=ppt/slides/_rels/slide1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1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966721c3a411544b2f7f09b8bd45bb53e9cf263e.png"/>
</Relationships>

</file>

<file path=ppt/slides/_rels/slide1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d2461352a9b680c102af9a91a91c00f4a5edcd15.png"/>
</Relationships>

</file>

<file path=ppt/slides/_rels/slide2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b980432792486f422ceec7f8b8082a6ce7dc9e0.jpeg"/>
</Relationships>

</file>

<file path=ppt/slides/_rels/slide2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c9d714150600bf251fa4044fa7c16874626c841.png"/>
</Relationships>

</file>

<file path=ppt/slides/_rels/slide2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4714bff78351cf90fe3595480c49d02847be7841.png"/>
</Relationships>

</file>

<file path=ppt/slides/_rels/slide2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2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e8f6aa4b86ee6083d96f50369f949d1d0302b7b.jpeg"/>
</Relationships>

</file>

<file path=ppt/slides/_rels/slide2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2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19935180ad7012f4630a0c66ca70d63e10e8c58.png"/>
</Relationships>

</file>

<file path=ppt/slides/_rels/slide2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be670b0f9bf7b1abdb76046c5b4a2c290caa9e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cc9480e2da9e38b17efa5e9a91110addadeb8f6.png"/>
</Relationships>

</file>

<file path=ppt/slides/_rels/slide3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04df98eb128e5acc31a8d34b6744b2256ae742c.jpeg"/>
</Relationships>

</file>

<file path=ppt/slides/_rels/slide3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88484ca71202b3e01d2d7b9c6a5d3b1b6c2e3a07.png"/>
</Relationships>

</file>

<file path=ppt/slides/_rels/slide3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0bdc84a3793df42cc12072b2ca531a62d7f0bfa.png"/>
</Relationships>

</file>

<file path=ppt/slides/_rels/slide3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3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dd158af5a5b40ac331d82901f3165b08ca7e994.jpeg"/>
</Relationships>

</file>

<file path=ppt/slides/_rels/slide3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3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ed76e5f7f0dcba04d375bc200788f5fa7156d3be.png"/>
</Relationships>

</file>

<file path=ppt/slides/_rels/slide4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96c3940de13fa638ab8d82690197d1eb1599457.png"/>
</Relationships>

</file>

<file path=ppt/slides/_rels/slide4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7e1f40169f8d8ef3e0c6e0e2e0ba3e0dcea8871.jpeg"/>
</Relationships>

</file>

<file path=ppt/slides/_rels/slide4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4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7257bdbcd91c5f1584e3d634bee407429df99b6.png"/>
</Relationships>

</file>

<file path=ppt/slides/_rels/slide4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6e8f66a59caf23351711cb2f889bb502fa5db0ea.png"/>
</Relationships>

</file>

<file path=ppt/slides/_rels/slide4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4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5e3bc344595711134fa0ef60b90082f162e0bb73.jpe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1.xml"/>
</Relationships>

</file>

<file path=ppt/slides/_rels/slide5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5d40e5a3c040db07019a0f0790631c12362674a.png"/>
</Relationships>

</file>

<file path=ppt/slides/_rels/slide5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b9478385c7cb49010fbeaf0e9a33a81049becbc9.png"/>
</Relationships>

</file>

<file path=ppt/slides/_rels/slide5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2560701a9720bdf4bfd3971f500a55429a27bd9.jpeg"/>
</Relationships>

</file>

<file path=ppt/slides/_rels/slide5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_rels/slide5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5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6ef04eba924ca7e5bca2e2cc5d164a99bbe0850b.png"/>
</Relationships>

</file>

<file path=ppt/slides/_rels/slide5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Relationship Id="rId2" Type="http://schemas.openxmlformats.org/officeDocument/2006/relationships/image" Target="../media/51066f509076671877837b12b4e355b39315290c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78a55d25dcb795e3065463517a9939ae479c302c.jpe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4.xml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St. Louis Central Corridor West Building Permits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/>
              <a:t>Monthly Report: October 2025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/>
              <a:t>Washington University Medical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 Permit Cost Breakdown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$20,338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$15,000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$12,200 - $35,000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October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-28.57%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2024 (7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$20,338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-28.82%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2024 ($28,571)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65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8.33%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(60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$67,967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21.51%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($55,935)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$24,490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$24,490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$19,300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$63,454.55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$698,000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$15,072.50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$60,290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$76,378.71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$2,902,391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650679"/>
                <a:gridCol w="1906409"/>
                <a:gridCol w="951906"/>
                <a:gridCol w="685800"/>
                <a:gridCol w="1813503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4465 MANCHESTER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$24,490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4465 MANCHESTER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JAM VENTURES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4431 NORFOLK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MCCLELLAND, CURTIS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4215 SWAN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4515 CHOUTEAU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4509 CHOUTEAU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Forest Park Southeast Permit Cost Breakdown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Expanded Service Area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$77,418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$25,671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$2,000 - $354,573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 building permits in October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-28.57%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2024 (14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$77,418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-27.49%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2024 ($106,772)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102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43.66%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(71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$72,636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-24.49%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($96,194)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St. Louis Neighborhood Spatial Reference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$77,418.3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$774,183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$32,680.00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$32,680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$76,977.86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$6,004,273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479738"/>
                <a:gridCol w="2962277"/>
                <a:gridCol w="951906"/>
                <a:gridCol w="685800"/>
                <a:gridCol w="184488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DUNN, JENNIFER &amp; SYTSE PIERSMA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5793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OCG ACQUISITIONS GP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5758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STARKS, CODY F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$35,254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5769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HIRSHBERG, GARY E &amp; MARTHA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$354,573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5751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EDSON, COLETTE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6108 MCPHERSON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FOSTER-COLVIN, CYNTHIA J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$5,432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5750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EUROTRASH HOLDINGS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$255,037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5915 LINDELL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MCLAREN, MARK P &amp; KE KAY MASCHEK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$21,342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5731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MR LANDLORD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5959 WATERMAN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NICHOLS, GENEVIEVE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5738 DEGIVERVILLE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Skinker DeBaliviere Permit Cost Breakdown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$172,869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$122,500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$4,000 - $700,000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18 building permits in October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2024 (6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$172,869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671.80%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2024 ($22,398)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127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209.76%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(41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$297,899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162.94%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($113,295)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$176,566.7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$3,001,634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$74,240.8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$371,204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$110,000.0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$335,509.9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$36,570,576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DeBaliviere Place Permit Cost Breakdown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$51,117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$29,500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$2,700 - $150,000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Summary: Average Building Permit Cost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 building permits in October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$51,117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-90.59%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2024 ($543,000)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49 total building permits in 2025</a:t>
            </a:r>
          </a:p>
          <a:p>
            <a:pPr lvl="1"/>
            <a:r>
              <a:rPr cap="none" sz="24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-19.67%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(61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$267,693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161.64%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($102,313)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$51,116.67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$306,700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15415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$1,394,857.14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$9,764,000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$93,070.50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$186,141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$55,839.47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$1,619,345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319030"/>
                <a:gridCol w="951906"/>
                <a:gridCol w="685800"/>
                <a:gridCol w="1518551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R549M431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5835 BARTMER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BELL, DAVID &amp; LENEISHA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5339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BELL, DAVID &amp; LENEISHA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5339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WOODARD, L PAUL &amp; KARHY WOODARD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6012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NORMAN, RODNEY &amp; JUANITA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5640 MAPLE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BRADFORD, SHELIA L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5876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West End Permit Cost Breakdown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$44,390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$44,390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$18,371 - $70,408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 building permits in October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2024 (1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$44,390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787.79%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2024 ($5,000)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$77,740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409.21%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($15,267)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$44,389.5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$88,779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82261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$92,383.8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$461,919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53680"/>
                <a:gridCol w="2030625"/>
                <a:gridCol w="951906"/>
                <a:gridCol w="685800"/>
                <a:gridCol w="1634786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CARTER, BRIAN &amp; DENISE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$18,371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31 WINDERMERE PL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SLAY, GUY G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$70,408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5331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  <p:graphicFrame>
        <p:nvGraphicFramePr>
          <p:cNvPr id="3" name=""/>
          <p:cNvGraphicFramePr>
            <a:graphicFrameLocks noGrp="true"/>
          </p:cNvGraphicFramePr>
          <p:nvPr/>
        </p:nvGraphicFramePr>
        <p:xfrm rot="0">
          <a:off x="137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54158"/>
                <a:gridCol w="602520"/>
                <a:gridCol w="1037650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$31,750.00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$349,250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$1,692,091.95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$89,680,873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$172,868.57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$3,111,634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$20,338.00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$101,690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$46,400.00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$20,666.67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$77,418.30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$774,183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$44,389.50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$88,779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$51,116.67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$306,700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"/>
          <p:cNvGraphicFramePr>
            <a:graphicFrameLocks noGrp="true"/>
          </p:cNvGraphicFramePr>
          <p:nvPr/>
        </p:nvGraphicFramePr>
        <p:xfrm rot="0">
          <a:off x="4709160" y="1116874"/>
          <a:ext cx="3657600" cy="2743200"/>
        </p:xfrm>
        <a:graphic>
          <a:graphicData uri="http://schemas.openxmlformats.org/drawingml/2006/table">
            <a:tbl>
              <a:tblPr/>
              <a:tblGrid>
                <a:gridCol w="1650679"/>
                <a:gridCol w="1154158"/>
                <a:gridCol w="602520"/>
                <a:gridCol w="1115344"/>
              </a:tblGrid>
              <a:tr h="36576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$115,893.41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$3,940,376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Central 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$456,620.39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276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$126,027,227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DeBaliviere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$322,189.39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$37,051,780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Forest Park Southeast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$69,069.45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$3,660,681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$343,356.52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$7,897,200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$92,651.77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$2,038,339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Skinker DeBaliviere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$75,736.91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$6,058,953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Vandeventer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$5,810,000.00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$40,670,000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Visitation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$78,486.50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$470,919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West End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$304,460.15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38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$11,569,486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Visitation Park Permit Cost Breakdown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$31,750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$12,000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$250,000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11 building permits in October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266.67%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$31,750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1090.62%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2024 ($2,667)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43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104.76%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$98,032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166.33%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($36,809)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$10,875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$324,000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$449,475.00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$1,797,900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$10,875.00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$75,740.21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$2,120,726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998700"/>
                <a:gridCol w="3078511"/>
                <a:gridCol w="1005931"/>
                <a:gridCol w="685800"/>
                <a:gridCol w="2256000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BROOKS, ERIC M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5021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BIOMAT USA INC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5121 DELMAR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RIDDLE, ANTHONY SR &amp; BRIDGET RENEE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5156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HERNANDEZ, JUAN CARLOS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5175 KENSINGTON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NASH, STACIE P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5100 CATES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AUTOZONE, INC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$16,750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1211 N KINGSHIGHWAY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BROWN, FREIDA A TRS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5134 RAYMOND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WALKER, KOVEL &amp; ASHLEY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5076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WALKER, KOVEL &amp; ASHLEY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5078 CABANNE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FRANKLIN, FLORA 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5029 MINERVA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Academy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GILLESPIE, MARCIA 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5138 RAYMOND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Academy Permit Cost Breakdown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$46,400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$40,000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$4,000 - $96,000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 building permits in October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2024 (0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$46,400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Infinite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2024 ($0)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25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212.50%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(8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$317,360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816.56%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($34,625)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/>
              <a:t>Core Neighborhoods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843448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$46,400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843448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$256,700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$1,026,800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$361,600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$6,870,400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130488"/>
                <a:gridCol w="2900066"/>
                <a:gridCol w="951906"/>
                <a:gridCol w="685800"/>
                <a:gridCol w="1549519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GATEWAY HOMES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4826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KINGSWAY DEVELOPMENT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4876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FOXWELL, BILLIE GRACE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4855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WOOTEN, VICTOR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763 N EUCLID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Fountain Park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DAMPIER, TERRAN 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4845 FOUNTAIN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Fountain Park Permit Cost Breakdown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$20,667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$10,000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$5,000 - $47,000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 building permits in October 2025</a:t>
            </a:r>
          </a:p>
          <a:p>
            <a:pPr lvl="1"/>
            <a:r>
              <a:rPr cap="none" sz="2400" i="0" b="0" u="none">
                <a:solidFill>
                  <a:srgbClr val="00B0F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2024 (3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$20,667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785.71%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2024 ($2,333)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24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60.00%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(15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$89,722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316.42%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($21,546)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765753"/>
                <a:gridCol w="602520"/>
                <a:gridCol w="765753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$26,000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37650"/>
                <a:gridCol w="602520"/>
                <a:gridCol w="959955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$225,367.80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$1,126,839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$6,000.00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$12,000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$59,966.67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$899,500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Individual Permit Breakdown</a:t>
            </a:r>
          </a:p>
        </p:txBody>
      </p:sp>
      <p:graphicFrame>
        <p:nvGraphicFramePr>
          <p:cNvPr id="3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1006204"/>
                <a:gridCol w="2519711"/>
                <a:gridCol w="951906"/>
                <a:gridCol w="685800"/>
                <a:gridCol w="1464185"/>
              </a:tblGrid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Neighborhood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Owner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New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address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BAKER INVESTMENT GROUP LLC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4615 ENRIGHT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TAYLOR, GERRY &amp; ROBIN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$47,000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4715 PAGE BLVD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Lewis Place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LATIMORE, ARETHA INEZ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$10,000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0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4417 EVANS AV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Lewis Place Permit Cost Breakdown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Additional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/>
              <a:t>Data retreived from https://www.stlouis-mo.gov/data/</a:t>
            </a:r>
          </a:p>
          <a:p>
            <a:r>
              <a:rPr/>
              <a:t>Building permits with a cost of $0 were dropped</a:t>
            </a:r>
          </a:p>
          <a:p>
            <a:r>
              <a:rPr/>
              <a:t>Building permits that were cancelled were dropped</a:t>
            </a:r>
          </a:p>
          <a:p>
            <a:r>
              <a:rPr/>
              <a:t>Infinite change indicates 0 permits in the current or previous time period/comparison month so there was a overall increase or decrease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sz="half"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3831336" cy="3410712"/>
          </a:xfrm>
          <a:prstGeom prst="rect">
            <a:avLst/>
          </a:prstGeom>
        </p:spPr>
      </p:pic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October 2025 Neighborhood Cost Breakdown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Mean: $1,692,092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Median: $30,000</a:t>
            </a:r>
          </a:p>
          <a:p>
            <a:pPr lvl="1"/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Range: $1,000 - $83,156,953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End: Summary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53 building permits in October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55.88%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compared to October 2024 (34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$1,692,092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Average building permit cost in October 2025</a:t>
            </a:r>
          </a:p>
          <a:p>
            <a:pPr lvl="2"/>
            <a:r>
              <a:rPr cap="none" sz="20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218.02%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compared to October 2024 ($532,074)</a:t>
            </a:r>
          </a:p>
          <a:p>
            <a:pPr/>
            <a:r>
              <a:rPr cap="none" sz="2800" i="0" b="1" u="sng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341 total building permits in 2025</a:t>
            </a:r>
          </a:p>
          <a:p>
            <a:pPr lvl="1"/>
            <a:r>
              <a:rPr cap="none" sz="2400" i="0" b="0" u="none">
                <a:solidFill>
                  <a:srgbClr val="00B05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17.18% change 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YTD compared to this time in 2024 (291 total building permits)</a:t>
            </a:r>
          </a:p>
          <a:p>
            <a:pPr lvl="1"/>
            <a:r>
              <a:rPr cap="none" sz="2400" i="0" b="1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$395,699</a:t>
            </a:r>
            <a:r>
              <a:rPr cap="none" sz="24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: YTD average building permit cost in 2025</a:t>
            </a:r>
          </a:p>
          <a:p>
            <a:pPr lvl="2"/>
            <a:r>
              <a:rPr cap="none" sz="2000" i="0" b="0" u="none">
                <a:solidFill>
                  <a:srgbClr val="FF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-3.19% change</a:t>
            </a:r>
            <a:r>
              <a:rPr cap="none" sz="2000" i="0" b="0" u="none">
                <a:solidFill>
                  <a:srgbClr val="000000">
                    <a:alpha val="100000"/>
                  </a:srgbClr>
                </a:solidFill>
                <a:latin typeface="Arial"/>
                <a:cs typeface="Arial"/>
                <a:ea typeface="Arial"/>
                <a:sym typeface="Arial"/>
              </a:rPr>
              <a:t> YTD compared to this time in 2024 ($408,758)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2" descr=""/>
          <p:cNvPicPr>
            <a:picLocks noGrp="1"/>
          </p:cNvPicPr>
          <p:nvPr>
            <p:ph idx="1"/>
          </p:nvPr>
        </p:nvPicPr>
        <p:blipFill>
          <a:blip cstate="print" r:embed="rId2"/>
          <a:stretch>
            <a:fillRect/>
          </a:stretch>
        </p:blipFill>
        <p:spPr>
          <a:xfrm>
            <a:off x="457200" y="1600200"/>
            <a:ext cx="8229600" cy="4572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Central West End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/>
          <p:cNvGraphicFramePr>
            <a:graphicFrameLocks noGrp="true"/>
          </p:cNvGraphicFramePr>
          <p:nvPr/>
        </p:nvGraphicFramePr>
        <p:xfrm rot="0"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1076463"/>
                <a:gridCol w="602520"/>
                <a:gridCol w="1037650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October 2025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$158,697.5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$1,269,580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$7,400.0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$7,400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$2,009,179.4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44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$88,403,893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Content Placeholder 3"/>
          <p:cNvGraphicFramePr>
            <a:graphicFrameLocks noGrp="true"/>
          </p:cNvGraphicFramePr>
          <p:nvPr/>
        </p:nvGraphicFramePr>
        <p:xfrm rot="0"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005931"/>
                <a:gridCol w="959955"/>
                <a:gridCol w="602520"/>
                <a:gridCol w="1115344"/>
              </a:tblGrid>
              <a:tr h="457200">
                <a:tc gridSpan="4"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 hMerge="true"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Last 6 Months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Permit Use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Average Cost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#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Total Value of Permits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Commercial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$230,762.3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79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$18,230,218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Industrial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$82,816.0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$993,792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0">
                      <a:noFill/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Residential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$577,314.7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185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marL="63500" marR="63500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None/>
                      </a:pPr>
                      <a:r>
                        <a:rPr cap="none" sz="1100" i="0" b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  <a:ea typeface="Arial"/>
                          <a:sym typeface="Arial"/>
                        </a:rPr>
                        <a:t>$106,803,217</a:t>
                      </a:r>
                    </a:p>
                  </a:txBody>
                  <a:tcPr anchor="ctr" marB="63500" marT="63500" marR="0" marL="0">
                    <a:lnL algn="ctr" cmpd="sng" cap="flat" w="0">
                      <a:noFill/>
                      <a:prstDash val="solid"/>
                    </a:lnL>
                    <a:lnR algn="ctr" cmpd="sng" cap="flat" w="0">
                      <a:noFill/>
                      <a:prstDash val="solid"/>
                    </a:lnR>
                    <a:lnT algn="ctr" cmpd="sng" cap="flat" w="0">
                      <a:noFill/>
                      <a:prstDash val="solid"/>
                    </a:lnT>
                    <a:lnB algn="ctr" cmpd="sng" cap="flat" w="19050">
                      <a:solidFill>
                        <a:srgbClr val="666666">
                          <a:alpha val="100000"/>
                        </a:srgbClr>
                      </a:solidFill>
                      <a:prstDash val="solid"/>
                    </a:lnB>
                    <a:solidFill>
                      <a:srgbClr val="FFFFFF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/>
              <a:t>Neighborhood Summary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Présentation à l'écran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/>
  <dc:subject/>
  <dc:creator/>
  <cp:keywords/>
  <dc:description/>
  <cp:lastModifiedBy/>
  <cp:revision>3</cp:revision>
  <dcterms:created xsi:type="dcterms:W3CDTF">2017-02-13T16:18:36Z</dcterms:created>
  <dcterms:modified xsi:type="dcterms:W3CDTF">2025-11-06T14:28:02Z</dcterms:modified>
  <cp:category/>
</cp:coreProperties>
</file>