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png" ContentType="image/png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4" Type="http://schemas.openxmlformats.org/officeDocument/2006/relationships/extended-properties" Target="docProps/app.xml"/>
<Relationship Id="rId1" Type="http://schemas.openxmlformats.org/officeDocument/2006/relationships/officeDocument" Target="ppt/presentation.xml"/>
<Relationship Id="rId2" Type="http://schemas.openxmlformats.org/package/2006/relationships/metadata/thumbnail" Target="docProps/thumbnail.jpeg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</p:sldIdLst>
  <p:sldSz cx="9144000" cy="6858000" type="screen4x3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
<Relationships  xmlns="http://schemas.openxmlformats.org/package/2006/relationships">
<Relationship Id="rId3" Type="http://schemas.openxmlformats.org/officeDocument/2006/relationships/tags" Target="tags/tag1.xml"/>
<Relationship Id="rId4" Type="http://schemas.openxmlformats.org/officeDocument/2006/relationships/presProps" Target="presProps.xml"/>
<Relationship Id="rId5" Type="http://schemas.openxmlformats.org/officeDocument/2006/relationships/viewProps" Target="viewProps.xml"/>
<Relationship Id="rId6" Type="http://schemas.openxmlformats.org/officeDocument/2006/relationships/theme" Target="theme/theme1.xml"/>
<Relationship Id="rId7" Type="http://schemas.openxmlformats.org/officeDocument/2006/relationships/tableStyles" Target="tableStyles.xml"/>
<Relationship Id="rId1" Type="http://schemas.openxmlformats.org/officeDocument/2006/relationships/slideMaster" Target="slideMasters/slideMaster1.xml"/>
<Relationship Id="rId2" Type="http://schemas.openxmlformats.org/officeDocument/2006/relationships/printerSettings" Target="printerSettings/printerSettings1.bin"/>
<Relationship Id="rId8" Type="http://schemas.openxmlformats.org/officeDocument/2006/relationships/slide" Target="slides/slide1.xml"/>
<Relationship Id="rId9" Type="http://schemas.openxmlformats.org/officeDocument/2006/relationships/slide" Target="slides/slide2.xml"/>
<Relationship Id="rId10" Type="http://schemas.openxmlformats.org/officeDocument/2006/relationships/slide" Target="slides/slide3.xml"/>
<Relationship Id="rId11" Type="http://schemas.openxmlformats.org/officeDocument/2006/relationships/slide" Target="slides/slide4.xml"/>
<Relationship Id="rId12" Type="http://schemas.openxmlformats.org/officeDocument/2006/relationships/slide" Target="slides/slide5.xml"/>
<Relationship Id="rId13" Type="http://schemas.openxmlformats.org/officeDocument/2006/relationships/slide" Target="slides/slide6.xml"/>
<Relationship Id="rId14" Type="http://schemas.openxmlformats.org/officeDocument/2006/relationships/slide" Target="slides/slide7.xml"/>
<Relationship Id="rId15" Type="http://schemas.openxmlformats.org/officeDocument/2006/relationships/slide" Target="slides/slide8.xml"/>
<Relationship Id="rId16" Type="http://schemas.openxmlformats.org/officeDocument/2006/relationships/slide" Target="slides/slide9.xml"/>
<Relationship Id="rId17" Type="http://schemas.openxmlformats.org/officeDocument/2006/relationships/slide" Target="slides/slide10.xml"/>
<Relationship Id="rId18" Type="http://schemas.openxmlformats.org/officeDocument/2006/relationships/slide" Target="slides/slide11.xml"/>
<Relationship Id="rId19" Type="http://schemas.openxmlformats.org/officeDocument/2006/relationships/slide" Target="slides/slide12.xml"/>
<Relationship Id="rId20" Type="http://schemas.openxmlformats.org/officeDocument/2006/relationships/slide" Target="slides/slide13.xml"/>
<Relationship Id="rId21" Type="http://schemas.openxmlformats.org/officeDocument/2006/relationships/slide" Target="slides/slide14.xml"/>
<Relationship Id="rId22" Type="http://schemas.openxmlformats.org/officeDocument/2006/relationships/slide" Target="slides/slide15.xml"/>
<Relationship Id="rId23" Type="http://schemas.openxmlformats.org/officeDocument/2006/relationships/slide" Target="slides/slide16.xml"/>
<Relationship Id="rId24" Type="http://schemas.openxmlformats.org/officeDocument/2006/relationships/slide" Target="slides/slide17.xml"/>
<Relationship Id="rId25" Type="http://schemas.openxmlformats.org/officeDocument/2006/relationships/slide" Target="slides/slide18.xml"/>
<Relationship Id="rId26" Type="http://schemas.openxmlformats.org/officeDocument/2006/relationships/slide" Target="slides/slide19.xml"/>
<Relationship Id="rId27" Type="http://schemas.openxmlformats.org/officeDocument/2006/relationships/slide" Target="slides/slide20.xml"/>
<Relationship Id="rId28" Type="http://schemas.openxmlformats.org/officeDocument/2006/relationships/slide" Target="slides/slide21.xml"/>
<Relationship Id="rId29" Type="http://schemas.openxmlformats.org/officeDocument/2006/relationships/slide" Target="slides/slide22.xml"/>
<Relationship Id="rId30" Type="http://schemas.openxmlformats.org/officeDocument/2006/relationships/slide" Target="slides/slide23.xml"/>
<Relationship Id="rId31" Type="http://schemas.openxmlformats.org/officeDocument/2006/relationships/slide" Target="slides/slide24.xml"/>
<Relationship Id="rId32" Type="http://schemas.openxmlformats.org/officeDocument/2006/relationships/slide" Target="slides/slide25.xml"/>
<Relationship Id="rId33" Type="http://schemas.openxmlformats.org/officeDocument/2006/relationships/slide" Target="slides/slide26.xml"/>
<Relationship Id="rId34" Type="http://schemas.openxmlformats.org/officeDocument/2006/relationships/slide" Target="slides/slide27.xml"/>
<Relationship Id="rId35" Type="http://schemas.openxmlformats.org/officeDocument/2006/relationships/slide" Target="slides/slide28.xml"/>
<Relationship Id="rId36" Type="http://schemas.openxmlformats.org/officeDocument/2006/relationships/slide" Target="slides/slide29.xml"/>
<Relationship Id="rId37" Type="http://schemas.openxmlformats.org/officeDocument/2006/relationships/slide" Target="slides/slide30.xml"/>
<Relationship Id="rId38" Type="http://schemas.openxmlformats.org/officeDocument/2006/relationships/slide" Target="slides/slide31.xml"/>
<Relationship Id="rId39" Type="http://schemas.openxmlformats.org/officeDocument/2006/relationships/slide" Target="slides/slide32.xml"/>
<Relationship Id="rId40" Type="http://schemas.openxmlformats.org/officeDocument/2006/relationships/slide" Target="slides/slide33.xml"/>
<Relationship Id="rId41" Type="http://schemas.openxmlformats.org/officeDocument/2006/relationships/slide" Target="slides/slide34.xml"/>
<Relationship Id="rId42" Type="http://schemas.openxmlformats.org/officeDocument/2006/relationships/slide" Target="slides/slide35.xml"/>
<Relationship Id="rId43" Type="http://schemas.openxmlformats.org/officeDocument/2006/relationships/slide" Target="slides/slide36.xml"/>
<Relationship Id="rId44" Type="http://schemas.openxmlformats.org/officeDocument/2006/relationships/slide" Target="slides/slide37.xml"/>
<Relationship Id="rId45" Type="http://schemas.openxmlformats.org/officeDocument/2006/relationships/slide" Target="slides/slide38.xml"/>
<Relationship Id="rId46" Type="http://schemas.openxmlformats.org/officeDocument/2006/relationships/slide" Target="slides/slide39.xml"/>
<Relationship Id="rId47" Type="http://schemas.openxmlformats.org/officeDocument/2006/relationships/slide" Target="slides/slide40.xml"/>
<Relationship Id="rId48" Type="http://schemas.openxmlformats.org/officeDocument/2006/relationships/slide" Target="slides/slide41.xml"/>
<Relationship Id="rId49" Type="http://schemas.openxmlformats.org/officeDocument/2006/relationships/slide" Target="slides/slide42.xml"/>
<Relationship Id="rId50" Type="http://schemas.openxmlformats.org/officeDocument/2006/relationships/slide" Target="slides/slide43.xml"/>
<Relationship Id="rId51" Type="http://schemas.openxmlformats.org/officeDocument/2006/relationships/slide" Target="slides/slide44.xml"/>
<Relationship Id="rId52" Type="http://schemas.openxmlformats.org/officeDocument/2006/relationships/slide" Target="slides/slide45.xml"/>
<Relationship Id="rId53" Type="http://schemas.openxmlformats.org/officeDocument/2006/relationships/slide" Target="slides/slide46.xml"/>
<Relationship Id="rId54" Type="http://schemas.openxmlformats.org/officeDocument/2006/relationships/slide" Target="slides/slide47.xml"/>
<Relationship Id="rId55" Type="http://schemas.openxmlformats.org/officeDocument/2006/relationships/slide" Target="slides/slide48.xml"/>
<Relationship Id="rId56" Type="http://schemas.openxmlformats.org/officeDocument/2006/relationships/slide" Target="slides/slide49.xml"/>
<Relationship Id="rId57" Type="http://schemas.openxmlformats.org/officeDocument/2006/relationships/slide" Target="slides/slide50.xml"/>
<Relationship Id="rId58" Type="http://schemas.openxmlformats.org/officeDocument/2006/relationships/slide" Target="slides/slide51.xml"/>
<Relationship Id="rId59" Type="http://schemas.openxmlformats.org/officeDocument/2006/relationships/slide" Target="slides/slide52.xml"/>
<Relationship Id="rId60" Type="http://schemas.openxmlformats.org/officeDocument/2006/relationships/slide" Target="slides/slide53.xml"/>
<Relationship Id="rId61" Type="http://schemas.openxmlformats.org/officeDocument/2006/relationships/slide" Target="slides/slide54.xml"/>
<Relationship Id="rId62" Type="http://schemas.openxmlformats.org/officeDocument/2006/relationships/slide" Target="slides/slide55.xml"/>
<Relationship Id="rId63" Type="http://schemas.openxmlformats.org/officeDocument/2006/relationships/slide" Target="slides/slide56.xml"/>
<Relationship Id="rId64" Type="http://schemas.openxmlformats.org/officeDocument/2006/relationships/slide" Target="slides/slide57.xml"/>
<Relationship Id="rId65" Type="http://schemas.openxmlformats.org/officeDocument/2006/relationships/slide" Target="slides/slide58.xml"/>
<Relationship Id="rId66" Type="http://schemas.openxmlformats.org/officeDocument/2006/relationships/slide" Target="slides/slide59.xml"/>
<Relationship Id="rId67" Type="http://schemas.openxmlformats.org/officeDocument/2006/relationships/slide" Target="slides/slide60.xml"/>
<Relationship Id="rId68" Type="http://schemas.openxmlformats.org/officeDocument/2006/relationships/slide" Target="slides/slide61.xml"/>
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8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4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7619e0d5cf23f8240bdf5ee2470b0280b4aced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289e69ba4c2e3317454ccfde4ef0e685406b0b40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2279cdb319a071f06cd6b98e2877dbc55b9d918.jpe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d76e5f7f0dcba04d375bc200788f5fa7156d3be.png"/>
</Relationships>

</file>

<file path=ppt/slides/_rels/slide1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966721c3a411544b2f7f09b8bd45bb53e9cf263e.png"/>
</Relationships>

</file>

<file path=ppt/slides/_rels/slide1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2461352a9b680c102af9a91a91c00f4a5edcd15.png"/>
</Relationships>

</file>

<file path=ppt/slides/_rels/slide2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6a2b0491126536d37b3d1d4480621c53b8a6784.jpeg"/>
</Relationships>

</file>

<file path=ppt/slides/_rels/slide2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271621700662f4eacaa6c7a751155307c0f09f.png"/>
</Relationships>

</file>

<file path=ppt/slides/_rels/slide2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714bff78351cf90fe3595480c49d02847be7841.png"/>
</Relationships>

</file>

<file path=ppt/slides/_rels/slide2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8df1815909a62fa8bddf43f15eb64308a2e5ef7.jpeg"/>
</Relationships>

</file>

<file path=ppt/slides/_rels/slide2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1d3d70e00f64f109346f009bd83658652189879.png"/>
</Relationships>

</file>

<file path=ppt/slides/_rels/slide2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be670b0f9bf7b1abdb76046c5b4a2c290caa9e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811390c83c1ef05d0595bcece8ea3a3538c02c1.png"/>
</Relationships>

</file>

<file path=ppt/slides/_rels/slide3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d10dc57ca3647ae1962508659ac5e780b54084.jpeg"/>
</Relationships>

</file>

<file path=ppt/slides/_rels/slide3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3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8fe0b5adca91898845ae1c54af4aec9f456cfa9.png"/>
</Relationships>

</file>

<file path=ppt/slides/_rels/slide3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50bdc84a3793df42cc12072b2ca531a62d7f0bfa.png"/>
</Relationships>

</file>

<file path=ppt/slides/_rels/slide3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f5c11fd113f73eb3e2888b97269d919ace17fe.jpeg"/>
</Relationships>

</file>

<file path=ppt/slides/_rels/slide3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3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d904e7fa727ff35f068bbb329c2773014d03995.png"/>
</Relationships>

</file>

<file path=ppt/slides/_rels/slide4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6c3940de13fa638ab8d82690197d1eb1599457.png"/>
</Relationships>

</file>

<file path=ppt/slides/_rels/slide4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7c071878ac49b07619d3711ab3bc1e5d6b54ec4.jpeg"/>
</Relationships>

</file>

<file path=ppt/slides/_rels/slide4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19c8af06bf6f0f1d3569d71da2799aec9b3a30.png"/>
</Relationships>

</file>

<file path=ppt/slides/_rels/slide4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e8f66a59caf23351711cb2f889bb502fa5db0ea.png"/>
</Relationships>

</file>

<file path=ppt/slides/_rels/slide4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ec46355fdb1cf631c7f97ccdc3f1f62f6a58b85.jpe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5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5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d76e5f7f0dcba04d375bc200788f5fa7156d3be.png"/>
</Relationships>

</file>

<file path=ppt/slides/_rels/slide5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b9478385c7cb49010fbeaf0e9a33a81049becbc9.png"/>
</Relationships>

</file>

<file path=ppt/slides/_rels/slide5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1ad555f4d3f415d675cb57ba8d7910361e83d61.jpeg"/>
</Relationships>

</file>

<file path=ppt/slides/_rels/slide5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5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b391ac5f0b2bb3b3cb64275976404e7c49c600b.png"/>
</Relationships>

</file>

<file path=ppt/slides/_rels/slide5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37e659b988d5f3253818d13cdad75011ae27832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51066f509076671877837b12b4e355b39315290c.png"/>
</Relationships>

</file>

<file path=ppt/slides/_rels/slide6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6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d707f6b2ef963782567b9962e30cf061b09b790.jpe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St. Louis Central Corridor West Building Permits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/>
              <a:t>Monthly Report: December 2025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/>
              <a:t>Washington University Medical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 Permit Cost Breakdown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December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$42,500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$42,500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$10,000 - $75,000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 building permits in December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-75.00%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December 2024 (8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$42,500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December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-91.61%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December 2024 ($506,698)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71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-4.05%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(74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$63,930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-40.24%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($106,971)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$42,500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$63,454.55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$698,000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$18,695.00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$37,390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$55,698.68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$2,116,550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650679"/>
                <a:gridCol w="2938743"/>
                <a:gridCol w="951906"/>
                <a:gridCol w="685800"/>
                <a:gridCol w="1503203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HE PROPERTY GROUP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4336 GIBSON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BROWNING, MICHAEL &amp; SARAH KOGAN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4431 OAKLAND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Permit Cost Breakdown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Expanded Service Area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December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$94,733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$70,481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$6,345 - $284,000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 building permits in December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42.86%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December 2024 (7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$94,733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December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55.67%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December 2024 ($60,856)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125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50.60%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(83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$73,521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-29.04%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($103,605)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St. Louis Neighborhood Spatial Reference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$266,000.00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$266,000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$65,962.00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$65,962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$76,920.62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$615,365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$266,000.00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$266,000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$33,620.67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$100,862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$83,308.99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$6,997,955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479738"/>
                <a:gridCol w="3117120"/>
                <a:gridCol w="1005931"/>
                <a:gridCol w="685800"/>
                <a:gridCol w="184488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WASHINGTON UNIVERSITY ART BUILDING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$266,000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 BROOKINGS DR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DODSON, WILLIAM EDWIN &amp; KAREN 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$18,589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6248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ORTON, JOSEPH CD &amp; KADIE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$284,000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5761 DEGIVERVILLE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GANNON, MARILYN LAMONT TRS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5763 LINDELL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MCLAREN, MARK P &amp; KE KAY MASCHEK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5731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MCCLAIN, CALVIN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$6,345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5826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MOORE, GERALD L &amp; DEBRA 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$21,431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5773 DEGIVERVILLE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BRDT PROPERTIES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5842 PERSHING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EMCON PROPERTIES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5771 PERSHING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RODEN, DANIELLE &amp; CARL GIVENS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$65,962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5931 PERSHING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Permit Cost Breakdown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December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$295,671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$206,829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$6,264 - $1,200,000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22 building permits in December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1000.00%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December 2024 (2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$295,671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December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4324.89%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December 2024 ($6,682)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167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263.04%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(46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$275,307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149.67%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($110,270)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$117,179.0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$234,358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$328,968.5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$6,250,401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$86,508.86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$605,562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$65,000.00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$314,595.08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$44,043,311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Permit Cost Breakdown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December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$36,921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$7,000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$150,000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Summary: Average Building Permit Cost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 building permits in December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133.33%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December 2024 (3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$36,921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December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163.91%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December 2024 ($13,990)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61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-10.29%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(68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$259,578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175.42%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($94,249)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$34,222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$68,444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$188,000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$62,240.67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$373,444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$145,423.37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$4,362,701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2488743"/>
                <a:gridCol w="1005931"/>
                <a:gridCol w="685800"/>
                <a:gridCol w="193778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WASHINGTON UNIVERSITY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$62,444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616 N SKINKER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PEOPLES HEALTH CENTERS INC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5576 CATES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HARDWRICT, WILBER &amp; JUANITA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6011 HORTON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GARDNER, DERYL &amp; BRANDI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6014 WEST CABANNE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DELMAR DIVINE CONDO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5501 DELMAR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PEOPLES HEALTH CENTERS INC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5566 CATES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CARADINE, ERIKA 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5717-19 ETZEL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Permit Cost Breakdown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December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$11,490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$11,490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$21,980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 building permits in December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December 2024 (0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$11,490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December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December 2024 ($0)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(4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$64,490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214.27%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($20,521)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$11,490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$22,980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$69,271.29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$484,899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153680"/>
                <a:gridCol w="2752522"/>
                <a:gridCol w="951906"/>
                <a:gridCol w="685800"/>
                <a:gridCol w="1464185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THOMAS, VINCENT E SR &amp; BARBARA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$21,980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5440 VERNON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FRANKLIN, KIM M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5479 ENRIGHT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  <p:graphicFrame>
        <p:nvGraphicFramePr>
          <p:cNvPr id="3" name=""/>
          <p:cNvGraphicFramePr>
            <a:graphicFrameLocks noGrp="true"/>
          </p:cNvGraphicFramePr>
          <p:nvPr/>
        </p:nvGraphicFramePr>
        <p:xfrm rot="0">
          <a:off x="137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037650"/>
                <a:gridCol w="602520"/>
                <a:gridCol w="1037650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$11,590.62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$92,725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$302,811.20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$12,415,259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$295,670.88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$6,504,759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$42,500.00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$47,500.00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$94,732.70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$947,327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$5,500.00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$11,490.00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$22,980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$36,920.57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$258,444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"/>
          <p:cNvGraphicFramePr>
            <a:graphicFrameLocks noGrp="true"/>
          </p:cNvGraphicFramePr>
          <p:nvPr/>
        </p:nvGraphicFramePr>
        <p:xfrm rot="0">
          <a:off x="4709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154158"/>
                <a:gridCol w="602520"/>
                <a:gridCol w="1115344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$100,095.37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$4,304,101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$443,289.71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295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$130,770,464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$300,529.35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149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$44,778,873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$55,920.39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$2,851,940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$528,918.18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$11,636,200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$71,938.48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$1,942,339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$83,691.10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$7,364,817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$4,519,555.56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$40,676,000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$61,737.38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$493,899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$125,214.34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$4,758,145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 Permit Cost Breakdown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December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$11,591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$7,350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$4,025 - $32,000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8 building permits in December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December 2024 (0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$11,591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December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December 2024 ($0)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56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143.48%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(23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$82,770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131.04%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($35,825)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$11,590.62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$92,725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$356,700.00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$1,783,500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$10,875.00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$21,750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$69,412.53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$2,498,851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2147337"/>
                <a:gridCol w="951906"/>
                <a:gridCol w="685800"/>
                <a:gridCol w="1549588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BEATTY, MONET M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5231 ENRIGHT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VIBRANT BLUE REALTY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5059 CATES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PICKETT, CHRISTOPHER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5024 RAYMOND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MOORE, KETRINA &amp; ANDRE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5036 ENRIGHT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INGRAM, TIFANEE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5028 RAYMOND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COLLINS, DEREK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5094 CABANNE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BROOKS, ERIC M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$5,700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5021 CABANNE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FLENOID, TONI 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1384 UNION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Permit Cost Breakdown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December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$47,500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$47,500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$5,000 - $90,000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 building permits in December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December 2024 (0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$47,500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December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December 2024 ($0)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28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115.38%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(13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$426,036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868.26%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($44,000)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Core Neighborhoods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$47,500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$985,360.0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$4,926,800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$394,670.6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$6,709,400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130488"/>
                <a:gridCol w="2977556"/>
                <a:gridCol w="951906"/>
                <a:gridCol w="685800"/>
                <a:gridCol w="1549519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DEHART, PAUL &amp; MELISSA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4958 FOUNTAIN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KURZ, FRANK JR &amp; AZADEH DIVANBEIGI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4969 FOUNTAIN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Permit Cost Breakdown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December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$1,000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 building permits in December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December 2024 (0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December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December 2024 ($0)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33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120.00%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(15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$66,041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206.50%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($21,546)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688059"/>
                <a:gridCol w="602520"/>
                <a:gridCol w="688059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$225,367.8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$1,126,839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$3,700.0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$64,875.0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$778,500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06204"/>
                <a:gridCol w="1782125"/>
                <a:gridCol w="951906"/>
                <a:gridCol w="685800"/>
                <a:gridCol w="1759206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GRO HEALTH CENTER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4582 KENSINGTON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GRO HEALTH CENTER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4576 KENSINGTON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GRO HEALTH CENTER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4572 KENSINGTON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GRO HEALTH CENTER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4570 KENSINGTON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GRO HEALTH CENTER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4568 KENSINGTON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GRO HEALTH CENTER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4564 KENSINGTON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HOLMES, JANIE 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4555 PAGE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Permit Cost Breakdown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December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$5,500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$5,500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$10,000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December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$302,811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$33,592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$1,900 - $6,980,877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 building permits in December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December 2024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$5,500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December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450.00%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December 2024 ($1,000)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12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-7.69%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(13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$3,391,875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7446.79%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($44,945)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Additional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/>
              <a:t>Data retreived from https://www.stlouis-mo.gov/data/</a:t>
            </a:r>
          </a:p>
          <a:p>
            <a:r>
              <a:rPr/>
              <a:t>Building permits with a cost of $0 were dropped</a:t>
            </a:r>
          </a:p>
          <a:p>
            <a:r>
              <a:rPr/>
              <a:t>Building permits that were cancelled were dropped</a:t>
            </a:r>
          </a:p>
          <a:p>
            <a:r>
              <a:rPr/>
              <a:t>Infinite change indicates 0 permits in the current or previous time period/comparison month so there was a overall increase or decrease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41 building permits in December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10.81%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December 2024 (37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$302,811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December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336.02%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December 2024 ($69,449)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408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13.02%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(361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$378,260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10.85%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($341,249)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December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$457,718.8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$8,696,658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$25,950.0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$51,900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$183,335.0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$3,666,701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1115344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$293,714.73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$24,084,608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$71,307.67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$855,692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$526,518.23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201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$105,830,164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Présentation à l'écran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/>
  <dc:subject/>
  <dc:creator/>
  <cp:keywords/>
  <dc:description/>
  <cp:lastModifiedBy/>
  <cp:revision>3</cp:revision>
  <dcterms:created xsi:type="dcterms:W3CDTF">2017-02-13T16:18:36Z</dcterms:created>
  <dcterms:modified xsi:type="dcterms:W3CDTF">2026-01-13T11:19:32Z</dcterms:modified>
  <cp:category/>
</cp:coreProperties>
</file>