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9.xml" ContentType="application/vnd.openxmlformats-officedocument.themeOverr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24"/>
  </p:notesMasterIdLst>
  <p:sldIdLst>
    <p:sldId id="256" r:id="rId5"/>
    <p:sldId id="291" r:id="rId6"/>
    <p:sldId id="308" r:id="rId7"/>
    <p:sldId id="275" r:id="rId8"/>
    <p:sldId id="297" r:id="rId9"/>
    <p:sldId id="278" r:id="rId10"/>
    <p:sldId id="307" r:id="rId11"/>
    <p:sldId id="309" r:id="rId12"/>
    <p:sldId id="305" r:id="rId13"/>
    <p:sldId id="299" r:id="rId14"/>
    <p:sldId id="300" r:id="rId15"/>
    <p:sldId id="301" r:id="rId16"/>
    <p:sldId id="285" r:id="rId17"/>
    <p:sldId id="265" r:id="rId18"/>
    <p:sldId id="310" r:id="rId19"/>
    <p:sldId id="306" r:id="rId20"/>
    <p:sldId id="302" r:id="rId21"/>
    <p:sldId id="303" r:id="rId22"/>
    <p:sldId id="304" r:id="rId23"/>
  </p:sldIdLst>
  <p:sldSz cx="9144000" cy="6858000" type="screen4x3"/>
  <p:notesSz cx="6858000" cy="9144000"/>
  <p:custDataLst>
    <p:tags r:id="rId2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5858"/>
    <a:srgbClr val="92D050"/>
    <a:srgbClr val="22B967"/>
    <a:srgbClr val="00FF00"/>
    <a:srgbClr val="ED7D31"/>
    <a:srgbClr val="D96F05"/>
    <a:srgbClr val="C96731"/>
    <a:srgbClr val="9BAFB5"/>
    <a:srgbClr val="C3CFD3"/>
    <a:srgbClr val="6B88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37BD02-44BB-421F-98EF-6C14AA93BA33}" v="15" dt="2026-08-04T16:02:57.5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8" autoAdjust="0"/>
    <p:restoredTop sz="94660"/>
  </p:normalViewPr>
  <p:slideViewPr>
    <p:cSldViewPr>
      <p:cViewPr varScale="1">
        <p:scale>
          <a:sx n="105" d="100"/>
          <a:sy n="105" d="100"/>
        </p:scale>
        <p:origin x="1842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382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91505727693648E-2"/>
          <c:y val="0.16266232417183621"/>
          <c:w val="0.89692366757038133"/>
          <c:h val="0.65892290450902191"/>
        </c:manualLayout>
      </c:layout>
      <c:lineChart>
        <c:grouping val="standard"/>
        <c:varyColors val="0"/>
        <c:ser>
          <c:idx val="0"/>
          <c:order val="0"/>
          <c:tx>
            <c:strRef>
              <c:f>MAIN!$B$32</c:f>
              <c:strCache>
                <c:ptCount val="1"/>
                <c:pt idx="0">
                  <c:v>Central West End Crime Rate</c:v>
                </c:pt>
              </c:strCache>
            </c:strRef>
          </c:tx>
          <c:spPr>
            <a:ln w="28575" cap="rnd">
              <a:solidFill>
                <a:srgbClr val="00B0F0"/>
              </a:solidFill>
              <a:round/>
            </a:ln>
            <a:effectLst/>
          </c:spPr>
          <c:marker>
            <c:symbol val="none"/>
          </c:marker>
          <c:cat>
            <c:numRef>
              <c:f>MAIN!$A$33:$A$39</c:f>
              <c:numCache>
                <c:formatCode>mmm\-yy</c:formatCode>
                <c:ptCount val="7"/>
                <c:pt idx="0">
                  <c:v>46048</c:v>
                </c:pt>
                <c:pt idx="1">
                  <c:v>46079</c:v>
                </c:pt>
                <c:pt idx="2" formatCode="d\-mmm">
                  <c:v>46107</c:v>
                </c:pt>
                <c:pt idx="3" formatCode="d\-mmm">
                  <c:v>46138</c:v>
                </c:pt>
                <c:pt idx="4" formatCode="d\-mmm">
                  <c:v>46168</c:v>
                </c:pt>
                <c:pt idx="5" formatCode="d\-mmm">
                  <c:v>46199</c:v>
                </c:pt>
                <c:pt idx="6" formatCode="d\-mmm">
                  <c:v>46229</c:v>
                </c:pt>
              </c:numCache>
            </c:numRef>
          </c:cat>
          <c:val>
            <c:numRef>
              <c:f>MAIN!$B$33:$B$39</c:f>
              <c:numCache>
                <c:formatCode>General</c:formatCode>
                <c:ptCount val="7"/>
                <c:pt idx="0" formatCode="0.0">
                  <c:v>671.86562687462504</c:v>
                </c:pt>
                <c:pt idx="1">
                  <c:v>965.80683863227353</c:v>
                </c:pt>
                <c:pt idx="2">
                  <c:v>881.82363527294535</c:v>
                </c:pt>
                <c:pt idx="3">
                  <c:v>779.84403119376123</c:v>
                </c:pt>
                <c:pt idx="4" formatCode="0.0">
                  <c:v>887.82243551289741</c:v>
                </c:pt>
                <c:pt idx="5">
                  <c:v>785.8</c:v>
                </c:pt>
                <c:pt idx="6" formatCode="0.0">
                  <c:v>755.8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21-42C9-AC24-2649570451A8}"/>
            </c:ext>
          </c:extLst>
        </c:ser>
        <c:ser>
          <c:idx val="1"/>
          <c:order val="1"/>
          <c:tx>
            <c:strRef>
              <c:f>MAIN!$C$32</c:f>
              <c:strCache>
                <c:ptCount val="1"/>
                <c:pt idx="0">
                  <c:v>Forest Park Southeast Crime Rate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MAIN!$A$33:$A$39</c:f>
              <c:numCache>
                <c:formatCode>mmm\-yy</c:formatCode>
                <c:ptCount val="7"/>
                <c:pt idx="0">
                  <c:v>46048</c:v>
                </c:pt>
                <c:pt idx="1">
                  <c:v>46079</c:v>
                </c:pt>
                <c:pt idx="2" formatCode="d\-mmm">
                  <c:v>46107</c:v>
                </c:pt>
                <c:pt idx="3" formatCode="d\-mmm">
                  <c:v>46138</c:v>
                </c:pt>
                <c:pt idx="4" formatCode="d\-mmm">
                  <c:v>46168</c:v>
                </c:pt>
                <c:pt idx="5" formatCode="d\-mmm">
                  <c:v>46199</c:v>
                </c:pt>
                <c:pt idx="6" formatCode="d\-mmm">
                  <c:v>46229</c:v>
                </c:pt>
              </c:numCache>
            </c:numRef>
          </c:cat>
          <c:val>
            <c:numRef>
              <c:f>MAIN!$C$33:$C$39</c:f>
              <c:numCache>
                <c:formatCode>General</c:formatCode>
                <c:ptCount val="7"/>
                <c:pt idx="0" formatCode="0.0">
                  <c:v>2313.4759976865239</c:v>
                </c:pt>
                <c:pt idx="1">
                  <c:v>636.20589936379417</c:v>
                </c:pt>
                <c:pt idx="2">
                  <c:v>636.20589936379417</c:v>
                </c:pt>
                <c:pt idx="3">
                  <c:v>665.12434933487566</c:v>
                </c:pt>
                <c:pt idx="4" formatCode="0.0">
                  <c:v>1417.0040485829959</c:v>
                </c:pt>
                <c:pt idx="5">
                  <c:v>780.8</c:v>
                </c:pt>
                <c:pt idx="6">
                  <c:v>983.2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621-42C9-AC24-2649570451A8}"/>
            </c:ext>
          </c:extLst>
        </c:ser>
        <c:ser>
          <c:idx val="2"/>
          <c:order val="2"/>
          <c:tx>
            <c:strRef>
              <c:f>MAIN!$D$32</c:f>
              <c:strCache>
                <c:ptCount val="1"/>
                <c:pt idx="0">
                  <c:v>City Crime Rate</c:v>
                </c:pt>
              </c:strCache>
            </c:strRef>
          </c:tx>
          <c:spPr>
            <a:ln w="44450" cap="rnd">
              <a:solidFill>
                <a:schemeClr val="tx1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MAIN!$A$33:$A$39</c:f>
              <c:numCache>
                <c:formatCode>mmm\-yy</c:formatCode>
                <c:ptCount val="7"/>
                <c:pt idx="0">
                  <c:v>46048</c:v>
                </c:pt>
                <c:pt idx="1">
                  <c:v>46079</c:v>
                </c:pt>
                <c:pt idx="2" formatCode="d\-mmm">
                  <c:v>46107</c:v>
                </c:pt>
                <c:pt idx="3" formatCode="d\-mmm">
                  <c:v>46138</c:v>
                </c:pt>
                <c:pt idx="4" formatCode="d\-mmm">
                  <c:v>46168</c:v>
                </c:pt>
                <c:pt idx="5" formatCode="d\-mmm">
                  <c:v>46199</c:v>
                </c:pt>
                <c:pt idx="6" formatCode="d\-mmm">
                  <c:v>46229</c:v>
                </c:pt>
              </c:numCache>
            </c:numRef>
          </c:cat>
          <c:val>
            <c:numRef>
              <c:f>MAIN!$D$33:$D$39</c:f>
              <c:numCache>
                <c:formatCode>General</c:formatCode>
                <c:ptCount val="7"/>
                <c:pt idx="0" formatCode="0.0">
                  <c:v>1089.6020266730332</c:v>
                </c:pt>
                <c:pt idx="1">
                  <c:v>959.9506595308676</c:v>
                </c:pt>
                <c:pt idx="2">
                  <c:v>1095.9022209842894</c:v>
                </c:pt>
                <c:pt idx="3">
                  <c:v>1198.6948650100471</c:v>
                </c:pt>
                <c:pt idx="4" formatCode="0.0">
                  <c:v>1183.7733521675984</c:v>
                </c:pt>
                <c:pt idx="5">
                  <c:v>1086.9000000000001</c:v>
                </c:pt>
                <c:pt idx="6">
                  <c:v>1177.5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621-42C9-AC24-2649570451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7786824"/>
        <c:axId val="497787808"/>
      </c:lineChart>
      <c:dateAx>
        <c:axId val="497786824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US"/>
          </a:p>
        </c:txPr>
        <c:crossAx val="497787808"/>
        <c:crosses val="autoZero"/>
        <c:auto val="1"/>
        <c:lblOffset val="100"/>
        <c:baseTimeUnit val="months"/>
      </c:dateAx>
      <c:valAx>
        <c:axId val="497787808"/>
        <c:scaling>
          <c:orientation val="minMax"/>
          <c:max val="4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Bahnschrift" panose="020B0502040204020203" pitchFamily="34" charset="0"/>
                    <a:ea typeface="+mn-ea"/>
                    <a:cs typeface="+mn-cs"/>
                  </a:defRPr>
                </a:pPr>
                <a:r>
                  <a:rPr lang="en-US"/>
                  <a:t>Crime Rate per 100,000 Residents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hnschrift" panose="020B0502040204020203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US"/>
          </a:p>
        </c:txPr>
        <c:crossAx val="497786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Bahnschrift" panose="020B0502040204020203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latin typeface="Bahnschrift" panose="020B0502040204020203" pitchFamily="34" charset="0"/>
        </a:defRPr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1"/>
          <c:order val="0"/>
          <c:tx>
            <c:strRef>
              <c:f>'2025CompData'!$C$2</c:f>
              <c:strCache>
                <c:ptCount val="1"/>
                <c:pt idx="0">
                  <c:v>FPSE 2025 Crime Rate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'2025CompData'!$A$3:$A$14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'2025CompData'!$C$3:$C$14</c:f>
              <c:numCache>
                <c:formatCode>0.0</c:formatCode>
                <c:ptCount val="12"/>
                <c:pt idx="0">
                  <c:v>809.71659919028343</c:v>
                </c:pt>
                <c:pt idx="1">
                  <c:v>1214.5748987854251</c:v>
                </c:pt>
                <c:pt idx="2">
                  <c:v>1503.7593984962405</c:v>
                </c:pt>
                <c:pt idx="3">
                  <c:v>1445.9224985540775</c:v>
                </c:pt>
                <c:pt idx="4">
                  <c:v>1330.2</c:v>
                </c:pt>
                <c:pt idx="5">
                  <c:v>1359.1671486408329</c:v>
                </c:pt>
                <c:pt idx="6">
                  <c:v>1792.9438982070562</c:v>
                </c:pt>
                <c:pt idx="7">
                  <c:v>1272.4117987275883</c:v>
                </c:pt>
                <c:pt idx="8">
                  <c:v>867.55349913244652</c:v>
                </c:pt>
                <c:pt idx="9">
                  <c:v>867.55349913244652</c:v>
                </c:pt>
                <c:pt idx="10">
                  <c:v>1272.4117987275883</c:v>
                </c:pt>
                <c:pt idx="11">
                  <c:v>2313.4759976865239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E50-44EF-ADED-D44CD0C23AE6}"/>
            </c:ext>
          </c:extLst>
        </c:ser>
        <c:ser>
          <c:idx val="2"/>
          <c:order val="1"/>
          <c:tx>
            <c:strRef>
              <c:f>'2025CompData'!$D$2</c:f>
              <c:strCache>
                <c:ptCount val="1"/>
                <c:pt idx="0">
                  <c:v>2025 City Crime Rate</c:v>
                </c:pt>
              </c:strCache>
            </c:strRef>
          </c:tx>
          <c:spPr>
            <a:ln w="38100" cap="rnd">
              <a:solidFill>
                <a:schemeClr val="tx1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'2025CompData'!$A$3:$A$14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'2025CompData'!$D$3:$D$14</c:f>
              <c:numCache>
                <c:formatCode>0.0</c:formatCode>
                <c:ptCount val="12"/>
                <c:pt idx="0">
                  <c:v>947.68186008263206</c:v>
                </c:pt>
                <c:pt idx="1">
                  <c:v>905.23844577522232</c:v>
                </c:pt>
                <c:pt idx="2">
                  <c:v>1121.4345874035905</c:v>
                </c:pt>
                <c:pt idx="3">
                  <c:v>1239.8119226203503</c:v>
                </c:pt>
                <c:pt idx="4">
                  <c:v>1313.8</c:v>
                </c:pt>
                <c:pt idx="5">
                  <c:v>1359.1840253599401</c:v>
                </c:pt>
                <c:pt idx="6">
                  <c:v>1338.9570857290651</c:v>
                </c:pt>
                <c:pt idx="7">
                  <c:v>1325.3619295837229</c:v>
                </c:pt>
                <c:pt idx="8">
                  <c:v>1236.1644417033074</c:v>
                </c:pt>
                <c:pt idx="9">
                  <c:v>1250.7543653714793</c:v>
                </c:pt>
                <c:pt idx="10">
                  <c:v>1150.6144347399347</c:v>
                </c:pt>
                <c:pt idx="11">
                  <c:v>1089.6020266730332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E50-44EF-ADED-D44CD0C23AE6}"/>
            </c:ext>
          </c:extLst>
        </c:ser>
        <c:ser>
          <c:idx val="4"/>
          <c:order val="2"/>
          <c:tx>
            <c:strRef>
              <c:f>'2025CompData'!$F$2</c:f>
              <c:strCache>
                <c:ptCount val="1"/>
                <c:pt idx="0">
                  <c:v>FPSE 2026 Crime Rate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'2025CompData'!$A$3:$A$14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'2025CompData'!$F$3:$F$14</c:f>
              <c:numCache>
                <c:formatCode>0.0</c:formatCode>
                <c:ptCount val="12"/>
                <c:pt idx="0">
                  <c:v>2313.4759976865239</c:v>
                </c:pt>
                <c:pt idx="1">
                  <c:v>636.20589936379417</c:v>
                </c:pt>
                <c:pt idx="2" formatCode="General">
                  <c:v>636.20589936379417</c:v>
                </c:pt>
                <c:pt idx="3">
                  <c:v>1198.6948650100471</c:v>
                </c:pt>
                <c:pt idx="4">
                  <c:v>1417</c:v>
                </c:pt>
                <c:pt idx="5" formatCode="General">
                  <c:v>780.8</c:v>
                </c:pt>
                <c:pt idx="6">
                  <c:v>983.2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E50-44EF-ADED-D44CD0C23A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4520848"/>
        <c:axId val="638375768"/>
        <c:extLst/>
      </c:lineChart>
      <c:catAx>
        <c:axId val="4445208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US"/>
          </a:p>
        </c:txPr>
        <c:crossAx val="638375768"/>
        <c:crosses val="autoZero"/>
        <c:auto val="1"/>
        <c:lblAlgn val="ctr"/>
        <c:lblOffset val="100"/>
        <c:noMultiLvlLbl val="0"/>
      </c:catAx>
      <c:valAx>
        <c:axId val="638375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Bahnschrift" panose="020B0502040204020203" pitchFamily="34" charset="0"/>
                    <a:ea typeface="+mn-ea"/>
                    <a:cs typeface="+mn-cs"/>
                  </a:defRPr>
                </a:pPr>
                <a:r>
                  <a:rPr lang="en-US"/>
                  <a:t>Crime Rate per 100,000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hnschrift" panose="020B0502040204020203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US"/>
          </a:p>
        </c:txPr>
        <c:crossAx val="444520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Bahnschrift" panose="020B0502040204020203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latin typeface="Bahnschrift" panose="020B0502040204020203" pitchFamily="34" charset="0"/>
        </a:defRPr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FPSE!$B$1</c:f>
              <c:strCache>
                <c:ptCount val="1"/>
                <c:pt idx="0">
                  <c:v>Crimes Against Persons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FPSE!$A$2:$A$8</c:f>
              <c:strCache>
                <c:ptCount val="7"/>
                <c:pt idx="0">
                  <c:v>Sun</c:v>
                </c:pt>
                <c:pt idx="1">
                  <c:v>Mon</c:v>
                </c:pt>
                <c:pt idx="2">
                  <c:v>Tue</c:v>
                </c:pt>
                <c:pt idx="3">
                  <c:v>Wed</c:v>
                </c:pt>
                <c:pt idx="4">
                  <c:v>Thu</c:v>
                </c:pt>
                <c:pt idx="5">
                  <c:v>Fri</c:v>
                </c:pt>
                <c:pt idx="6">
                  <c:v>Sat</c:v>
                </c:pt>
              </c:strCache>
            </c:strRef>
          </c:cat>
          <c:val>
            <c:numRef>
              <c:f>FPSE!$B$2:$B$8</c:f>
              <c:numCache>
                <c:formatCode>General</c:formatCode>
                <c:ptCount val="7"/>
                <c:pt idx="0">
                  <c:v>3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3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A1-4B6C-9D37-65E3CDD92977}"/>
            </c:ext>
          </c:extLst>
        </c:ser>
        <c:ser>
          <c:idx val="1"/>
          <c:order val="1"/>
          <c:tx>
            <c:strRef>
              <c:f>FPSE!$C$1</c:f>
              <c:strCache>
                <c:ptCount val="1"/>
                <c:pt idx="0">
                  <c:v>Property Crimes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FPSE!$A$2:$A$8</c:f>
              <c:strCache>
                <c:ptCount val="7"/>
                <c:pt idx="0">
                  <c:v>Sun</c:v>
                </c:pt>
                <c:pt idx="1">
                  <c:v>Mon</c:v>
                </c:pt>
                <c:pt idx="2">
                  <c:v>Tue</c:v>
                </c:pt>
                <c:pt idx="3">
                  <c:v>Wed</c:v>
                </c:pt>
                <c:pt idx="4">
                  <c:v>Thu</c:v>
                </c:pt>
                <c:pt idx="5">
                  <c:v>Fri</c:v>
                </c:pt>
                <c:pt idx="6">
                  <c:v>Sat</c:v>
                </c:pt>
              </c:strCache>
            </c:strRef>
          </c:cat>
          <c:val>
            <c:numRef>
              <c:f>FPSE!$C$2:$C$8</c:f>
              <c:numCache>
                <c:formatCode>General</c:formatCode>
                <c:ptCount val="7"/>
                <c:pt idx="0">
                  <c:v>4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3</c:v>
                </c:pt>
                <c:pt idx="5">
                  <c:v>6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DA1-4B6C-9D37-65E3CDD92977}"/>
            </c:ext>
          </c:extLst>
        </c:ser>
        <c:ser>
          <c:idx val="2"/>
          <c:order val="2"/>
          <c:tx>
            <c:strRef>
              <c:f>FPSE!$D$1</c:f>
              <c:strCache>
                <c:ptCount val="1"/>
                <c:pt idx="0">
                  <c:v>Societal Crimes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FPSE!$A$2:$A$8</c:f>
              <c:strCache>
                <c:ptCount val="7"/>
                <c:pt idx="0">
                  <c:v>Sun</c:v>
                </c:pt>
                <c:pt idx="1">
                  <c:v>Mon</c:v>
                </c:pt>
                <c:pt idx="2">
                  <c:v>Tue</c:v>
                </c:pt>
                <c:pt idx="3">
                  <c:v>Wed</c:v>
                </c:pt>
                <c:pt idx="4">
                  <c:v>Thu</c:v>
                </c:pt>
                <c:pt idx="5">
                  <c:v>Fri</c:v>
                </c:pt>
                <c:pt idx="6">
                  <c:v>Sat</c:v>
                </c:pt>
              </c:strCache>
            </c:strRef>
          </c:cat>
          <c:val>
            <c:numRef>
              <c:f>FPSE!$D$2:$D$8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DA1-4B6C-9D37-65E3CDD92977}"/>
            </c:ext>
          </c:extLst>
        </c:ser>
        <c:ser>
          <c:idx val="3"/>
          <c:order val="3"/>
          <c:tx>
            <c:strRef>
              <c:f>FPSE!$E$1</c:f>
              <c:strCache>
                <c:ptCount val="1"/>
                <c:pt idx="0">
                  <c:v>Unspecified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FPSE!$A$2:$A$8</c:f>
              <c:strCache>
                <c:ptCount val="7"/>
                <c:pt idx="0">
                  <c:v>Sun</c:v>
                </c:pt>
                <c:pt idx="1">
                  <c:v>Mon</c:v>
                </c:pt>
                <c:pt idx="2">
                  <c:v>Tue</c:v>
                </c:pt>
                <c:pt idx="3">
                  <c:v>Wed</c:v>
                </c:pt>
                <c:pt idx="4">
                  <c:v>Thu</c:v>
                </c:pt>
                <c:pt idx="5">
                  <c:v>Fri</c:v>
                </c:pt>
                <c:pt idx="6">
                  <c:v>Sat</c:v>
                </c:pt>
              </c:strCache>
            </c:strRef>
          </c:cat>
          <c:val>
            <c:numRef>
              <c:f>FPSE!$E$2:$E$8</c:f>
              <c:numCache>
                <c:formatCode>General</c:formatCode>
                <c:ptCount val="7"/>
                <c:pt idx="0">
                  <c:v>4</c:v>
                </c:pt>
                <c:pt idx="1">
                  <c:v>0</c:v>
                </c:pt>
                <c:pt idx="2">
                  <c:v>1</c:v>
                </c:pt>
                <c:pt idx="3">
                  <c:v>3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DA1-4B6C-9D37-65E3CDD929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39319984"/>
        <c:axId val="639320312"/>
      </c:barChart>
      <c:catAx>
        <c:axId val="639319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US"/>
          </a:p>
        </c:txPr>
        <c:crossAx val="639320312"/>
        <c:crosses val="autoZero"/>
        <c:auto val="1"/>
        <c:lblAlgn val="ctr"/>
        <c:lblOffset val="100"/>
        <c:noMultiLvlLbl val="0"/>
      </c:catAx>
      <c:valAx>
        <c:axId val="639320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Bahnschrift" panose="020B0502040204020203" pitchFamily="34" charset="0"/>
                    <a:ea typeface="+mn-ea"/>
                    <a:cs typeface="+mn-cs"/>
                  </a:defRPr>
                </a:pPr>
                <a:r>
                  <a:rPr lang="en-US"/>
                  <a:t>Number of Crimes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US"/>
          </a:p>
        </c:txPr>
        <c:crossAx val="639319984"/>
        <c:crosses val="autoZero"/>
        <c:crossBetween val="between"/>
      </c:valAx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Bahnschrift" panose="020B0502040204020203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200">
          <a:latin typeface="Bahnschrift" panose="020B0502040204020203" pitchFamily="34" charset="0"/>
        </a:defRPr>
      </a:pPr>
      <a:endParaRPr lang="en-U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6857633420822396"/>
          <c:y val="0.10030061963903997"/>
          <c:w val="0.64618066491688542"/>
          <c:h val="0.79939876072192007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B3E-4E62-8695-9517FBA6A2EA}"/>
              </c:ext>
            </c:extLst>
          </c:dPt>
          <c:dPt>
            <c:idx val="1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5B3E-4E62-8695-9517FBA6A2EA}"/>
              </c:ext>
            </c:extLst>
          </c:dPt>
          <c:dPt>
            <c:idx val="2"/>
            <c:bubble3D val="0"/>
            <c:spPr>
              <a:solidFill>
                <a:schemeClr val="accent2">
                  <a:lumMod val="5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5B3E-4E62-8695-9517FBA6A2EA}"/>
              </c:ext>
            </c:extLst>
          </c:dPt>
          <c:dPt>
            <c:idx val="3"/>
            <c:bubble3D val="0"/>
            <c:spPr>
              <a:solidFill>
                <a:schemeClr val="bg2">
                  <a:lumMod val="9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5B3E-4E62-8695-9517FBA6A2EA}"/>
              </c:ext>
            </c:extLst>
          </c:dPt>
          <c:dPt>
            <c:idx val="4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5B3E-4E62-8695-9517FBA6A2EA}"/>
              </c:ext>
            </c:extLst>
          </c:dPt>
          <c:dPt>
            <c:idx val="5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5B3E-4E62-8695-9517FBA6A2EA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en-US" sz="1400" b="0" i="0" u="none" strike="noStrike" kern="1200" spc="0" baseline="0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latin typeface="Bahnschrift" panose="020B0502040204020203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5B3E-4E62-8695-9517FBA6A2EA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en-US" sz="1400" b="0" i="0" u="none" strike="noStrike" kern="1200" spc="0" baseline="0">
                      <a:solidFill>
                        <a:schemeClr val="accent2">
                          <a:lumMod val="75000"/>
                        </a:schemeClr>
                      </a:solidFill>
                      <a:latin typeface="Bahnschrift" panose="020B0502040204020203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5B3E-4E62-8695-9517FBA6A2EA}"/>
                </c:ext>
              </c:extLst>
            </c:dLbl>
            <c:dLbl>
              <c:idx val="2"/>
              <c:layout>
                <c:manualLayout>
                  <c:x val="-4.4769527588641733E-17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en-US" sz="1400" b="0" i="0" u="none" strike="noStrike" kern="1200" spc="0" baseline="0">
                      <a:solidFill>
                        <a:schemeClr val="accent2">
                          <a:lumMod val="50000"/>
                        </a:schemeClr>
                      </a:solidFill>
                      <a:latin typeface="Bahnschrift" panose="020B0502040204020203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B3E-4E62-8695-9517FBA6A2EA}"/>
                </c:ext>
              </c:extLst>
            </c:dLbl>
            <c:dLbl>
              <c:idx val="3"/>
              <c:layout>
                <c:manualLayout>
                  <c:x val="0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en-US" sz="1400" b="0" i="0" u="none" strike="noStrike" kern="1200" spc="0" baseline="0">
                      <a:solidFill>
                        <a:schemeClr val="bg2">
                          <a:lumMod val="90000"/>
                        </a:schemeClr>
                      </a:solidFill>
                      <a:latin typeface="Bahnschrift" panose="020B0502040204020203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B3E-4E62-8695-9517FBA6A2EA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en-US" sz="1400" b="0" i="0" u="none" strike="noStrike" kern="1200" spc="0" baseline="0">
                      <a:solidFill>
                        <a:schemeClr val="bg2">
                          <a:lumMod val="75000"/>
                        </a:schemeClr>
                      </a:solidFill>
                      <a:latin typeface="Bahnschrift" panose="020B0502040204020203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9-5B3E-4E62-8695-9517FBA6A2EA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en-US" sz="1400" b="0" i="0" u="none" strike="noStrike" kern="1200" spc="0" baseline="0">
                      <a:solidFill>
                        <a:schemeClr val="bg2">
                          <a:lumMod val="50000"/>
                        </a:schemeClr>
                      </a:solidFill>
                      <a:latin typeface="Bahnschrift" panose="020B0502040204020203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B-5B3E-4E62-8695-9517FBA6A2EA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FPSE!$A$11:$A$16</c:f>
              <c:strCache>
                <c:ptCount val="6"/>
                <c:pt idx="0">
                  <c:v>8AM-12PM</c:v>
                </c:pt>
                <c:pt idx="1">
                  <c:v>12PM-4PM</c:v>
                </c:pt>
                <c:pt idx="2">
                  <c:v>4PM-8PM</c:v>
                </c:pt>
                <c:pt idx="3">
                  <c:v>8PM-12AM</c:v>
                </c:pt>
                <c:pt idx="4">
                  <c:v>12AM-4AM</c:v>
                </c:pt>
                <c:pt idx="5">
                  <c:v>4AM-8AM</c:v>
                </c:pt>
              </c:strCache>
            </c:strRef>
          </c:cat>
          <c:val>
            <c:numRef>
              <c:f>FPSE!$B$11:$B$16</c:f>
              <c:numCache>
                <c:formatCode>General</c:formatCode>
                <c:ptCount val="6"/>
                <c:pt idx="0">
                  <c:v>4</c:v>
                </c:pt>
                <c:pt idx="1">
                  <c:v>1</c:v>
                </c:pt>
                <c:pt idx="2">
                  <c:v>15</c:v>
                </c:pt>
                <c:pt idx="3">
                  <c:v>14</c:v>
                </c:pt>
                <c:pt idx="4">
                  <c:v>9</c:v>
                </c:pt>
                <c:pt idx="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5B3E-4E62-8695-9517FBA6A2EA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 algn="ctr">
        <a:defRPr lang="en-US" sz="1400" b="0" i="0" u="none" strike="noStrike" kern="1200" baseline="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pPr>
      <a:endParaRPr lang="en-US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FPSE!$A$24:$A$54</c:f>
              <c:numCache>
                <c:formatCode>General</c:formatCode>
                <c:ptCount val="3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</c:numCache>
            </c:numRef>
          </c:cat>
          <c:val>
            <c:numRef>
              <c:f>FPSE!$B$24:$B$54</c:f>
              <c:numCache>
                <c:formatCode>General</c:formatCode>
                <c:ptCount val="31"/>
                <c:pt idx="0">
                  <c:v>0</c:v>
                </c:pt>
                <c:pt idx="1">
                  <c:v>2</c:v>
                </c:pt>
                <c:pt idx="2">
                  <c:v>1</c:v>
                </c:pt>
                <c:pt idx="3">
                  <c:v>3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2</c:v>
                </c:pt>
                <c:pt idx="9">
                  <c:v>1</c:v>
                </c:pt>
                <c:pt idx="10">
                  <c:v>0</c:v>
                </c:pt>
                <c:pt idx="11">
                  <c:v>3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3</c:v>
                </c:pt>
                <c:pt idx="24">
                  <c:v>4</c:v>
                </c:pt>
                <c:pt idx="25">
                  <c:v>1</c:v>
                </c:pt>
                <c:pt idx="26">
                  <c:v>2</c:v>
                </c:pt>
                <c:pt idx="27">
                  <c:v>7</c:v>
                </c:pt>
                <c:pt idx="28">
                  <c:v>4</c:v>
                </c:pt>
                <c:pt idx="29">
                  <c:v>2</c:v>
                </c:pt>
                <c:pt idx="30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FA-470E-9959-6FDDDE1D58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90295736"/>
        <c:axId val="590298360"/>
      </c:lineChart>
      <c:catAx>
        <c:axId val="59029573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Bahnschrift" panose="020B0502040204020203" pitchFamily="34" charset="0"/>
                    <a:ea typeface="+mn-ea"/>
                    <a:cs typeface="+mn-cs"/>
                  </a:defRPr>
                </a:pPr>
                <a:r>
                  <a:rPr lang="en-US"/>
                  <a:t>Day of the Month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hnschrift" panose="020B0502040204020203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US"/>
          </a:p>
        </c:txPr>
        <c:crossAx val="590298360"/>
        <c:crosses val="autoZero"/>
        <c:auto val="1"/>
        <c:lblAlgn val="ctr"/>
        <c:lblOffset val="100"/>
        <c:noMultiLvlLbl val="0"/>
      </c:catAx>
      <c:valAx>
        <c:axId val="590298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Bahnschrift" panose="020B0502040204020203" pitchFamily="34" charset="0"/>
                    <a:ea typeface="+mn-ea"/>
                    <a:cs typeface="+mn-cs"/>
                  </a:defRPr>
                </a:pPr>
                <a:r>
                  <a:rPr lang="en-US"/>
                  <a:t>Number</a:t>
                </a:r>
                <a:r>
                  <a:rPr lang="en-US" baseline="0"/>
                  <a:t> of Crimes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hnschrift" panose="020B0502040204020203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US"/>
          </a:p>
        </c:txPr>
        <c:crossAx val="590295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latin typeface="Bahnschrift" panose="020B0502040204020203" pitchFamily="34" charset="0"/>
        </a:defRPr>
      </a:pPr>
      <a:endParaRPr lang="en-US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'2025CompData'!$B$2</c:f>
              <c:strCache>
                <c:ptCount val="1"/>
                <c:pt idx="0">
                  <c:v>CWE 2025 Crime Rate</c:v>
                </c:pt>
              </c:strCache>
              <c:extLst xmlns:c15="http://schemas.microsoft.com/office/drawing/2012/chart"/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'2025CompData'!$A$3:$A$14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  <c:extLst xmlns:c15="http://schemas.microsoft.com/office/drawing/2012/chart"/>
            </c:strRef>
          </c:cat>
          <c:val>
            <c:numRef>
              <c:f>'2025CompData'!$B$3:$B$14</c:f>
              <c:numCache>
                <c:formatCode>0.0</c:formatCode>
                <c:ptCount val="12"/>
                <c:pt idx="0">
                  <c:v>731.85362927414519</c:v>
                </c:pt>
                <c:pt idx="1">
                  <c:v>773.84523095380916</c:v>
                </c:pt>
                <c:pt idx="2">
                  <c:v>743.8512297540492</c:v>
                </c:pt>
                <c:pt idx="3">
                  <c:v>791.84163167366523</c:v>
                </c:pt>
                <c:pt idx="4">
                  <c:v>1067.8</c:v>
                </c:pt>
                <c:pt idx="5">
                  <c:v>1103.7792441511699</c:v>
                </c:pt>
                <c:pt idx="6">
                  <c:v>1001.7996400719857</c:v>
                </c:pt>
                <c:pt idx="7">
                  <c:v>1163.7672465506898</c:v>
                </c:pt>
                <c:pt idx="8">
                  <c:v>815.83683263347325</c:v>
                </c:pt>
                <c:pt idx="9">
                  <c:v>803.83923215356924</c:v>
                </c:pt>
                <c:pt idx="10">
                  <c:v>935.81283743251356</c:v>
                </c:pt>
                <c:pt idx="11">
                  <c:v>671.86562687462504</c:v>
                </c:pt>
              </c:numCache>
              <c:extLst xmlns:c15="http://schemas.microsoft.com/office/drawing/2012/chart"/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0-EA52-4C5C-ADBF-B5F92DFA4000}"/>
            </c:ext>
          </c:extLst>
        </c:ser>
        <c:ser>
          <c:idx val="2"/>
          <c:order val="1"/>
          <c:tx>
            <c:strRef>
              <c:f>'2025CompData'!$D$2</c:f>
              <c:strCache>
                <c:ptCount val="1"/>
                <c:pt idx="0">
                  <c:v>2025 City Crime Rate</c:v>
                </c:pt>
              </c:strCache>
            </c:strRef>
          </c:tx>
          <c:spPr>
            <a:ln w="38100" cap="rnd">
              <a:solidFill>
                <a:schemeClr val="tx1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'2025CompData'!$A$3:$A$14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'2025CompData'!$D$3:$D$14</c:f>
              <c:numCache>
                <c:formatCode>0.0</c:formatCode>
                <c:ptCount val="12"/>
                <c:pt idx="0">
                  <c:v>947.68186008263206</c:v>
                </c:pt>
                <c:pt idx="1">
                  <c:v>905.23844577522232</c:v>
                </c:pt>
                <c:pt idx="2">
                  <c:v>1121.4345874035905</c:v>
                </c:pt>
                <c:pt idx="3">
                  <c:v>1239.8119226203503</c:v>
                </c:pt>
                <c:pt idx="4">
                  <c:v>1313.8</c:v>
                </c:pt>
                <c:pt idx="5">
                  <c:v>1359.1840253599401</c:v>
                </c:pt>
                <c:pt idx="6">
                  <c:v>1338.9570857290651</c:v>
                </c:pt>
                <c:pt idx="7">
                  <c:v>1325.3619295837229</c:v>
                </c:pt>
                <c:pt idx="8">
                  <c:v>1236.1644417033074</c:v>
                </c:pt>
                <c:pt idx="9">
                  <c:v>1250.7543653714793</c:v>
                </c:pt>
                <c:pt idx="10">
                  <c:v>1150.6144347399347</c:v>
                </c:pt>
                <c:pt idx="11">
                  <c:v>1089.6020266730332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A52-4C5C-ADBF-B5F92DFA4000}"/>
            </c:ext>
          </c:extLst>
        </c:ser>
        <c:ser>
          <c:idx val="3"/>
          <c:order val="2"/>
          <c:tx>
            <c:strRef>
              <c:f>'2025CompData'!$E$2</c:f>
              <c:strCache>
                <c:ptCount val="1"/>
                <c:pt idx="0">
                  <c:v>CWE 2026 Crime Rate</c:v>
                </c:pt>
              </c:strCache>
            </c:strRef>
          </c:tx>
          <c:spPr>
            <a:ln w="28575" cap="rnd">
              <a:solidFill>
                <a:srgbClr val="00B0F0"/>
              </a:solidFill>
              <a:round/>
            </a:ln>
            <a:effectLst/>
          </c:spPr>
          <c:marker>
            <c:symbol val="none"/>
          </c:marker>
          <c:cat>
            <c:strRef>
              <c:f>'2025CompData'!$A$3:$A$14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'2025CompData'!$E$3:$E$14</c:f>
              <c:numCache>
                <c:formatCode>0.0</c:formatCode>
                <c:ptCount val="12"/>
                <c:pt idx="0">
                  <c:v>671.86562687462504</c:v>
                </c:pt>
                <c:pt idx="1">
                  <c:v>965.80683863227353</c:v>
                </c:pt>
                <c:pt idx="2" formatCode="General">
                  <c:v>881.82363527294535</c:v>
                </c:pt>
                <c:pt idx="3">
                  <c:v>665.12434933487566</c:v>
                </c:pt>
                <c:pt idx="4">
                  <c:v>887.8</c:v>
                </c:pt>
                <c:pt idx="5">
                  <c:v>785.8</c:v>
                </c:pt>
                <c:pt idx="6">
                  <c:v>755.8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A52-4C5C-ADBF-B5F92DFA40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4520848"/>
        <c:axId val="638375768"/>
        <c:extLst/>
      </c:lineChart>
      <c:catAx>
        <c:axId val="4445208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US"/>
          </a:p>
        </c:txPr>
        <c:crossAx val="638375768"/>
        <c:crosses val="autoZero"/>
        <c:auto val="1"/>
        <c:lblAlgn val="ctr"/>
        <c:lblOffset val="100"/>
        <c:noMultiLvlLbl val="0"/>
      </c:catAx>
      <c:valAx>
        <c:axId val="638375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Bahnschrift" panose="020B0502040204020203" pitchFamily="34" charset="0"/>
                    <a:ea typeface="+mn-ea"/>
                    <a:cs typeface="+mn-cs"/>
                  </a:defRPr>
                </a:pPr>
                <a:r>
                  <a:rPr lang="en-US"/>
                  <a:t>Crime Rate per 100,000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hnschrift" panose="020B0502040204020203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US"/>
          </a:p>
        </c:txPr>
        <c:crossAx val="444520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Bahnschrift" panose="020B0502040204020203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latin typeface="Bahnschrift" panose="020B0502040204020203" pitchFamily="34" charset="0"/>
        </a:defRPr>
      </a:pPr>
      <a:endParaRPr lang="en-US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FPSE!$B$1</c:f>
              <c:strCache>
                <c:ptCount val="1"/>
                <c:pt idx="0">
                  <c:v>Crimes Against Persons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FPSE!$A$2:$A$8</c:f>
              <c:strCache>
                <c:ptCount val="7"/>
                <c:pt idx="0">
                  <c:v>Sun</c:v>
                </c:pt>
                <c:pt idx="1">
                  <c:v>Mon</c:v>
                </c:pt>
                <c:pt idx="2">
                  <c:v>Tue</c:v>
                </c:pt>
                <c:pt idx="3">
                  <c:v>Wed</c:v>
                </c:pt>
                <c:pt idx="4">
                  <c:v>Thu</c:v>
                </c:pt>
                <c:pt idx="5">
                  <c:v>Fri</c:v>
                </c:pt>
                <c:pt idx="6">
                  <c:v>Sat</c:v>
                </c:pt>
              </c:strCache>
            </c:strRef>
          </c:cat>
          <c:val>
            <c:numRef>
              <c:f>FPSE!$B$2:$B$8</c:f>
              <c:numCache>
                <c:formatCode>General</c:formatCode>
                <c:ptCount val="7"/>
                <c:pt idx="0">
                  <c:v>3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3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60-4F9F-A4CD-340A49DF860B}"/>
            </c:ext>
          </c:extLst>
        </c:ser>
        <c:ser>
          <c:idx val="1"/>
          <c:order val="1"/>
          <c:tx>
            <c:strRef>
              <c:f>FPSE!$C$1</c:f>
              <c:strCache>
                <c:ptCount val="1"/>
                <c:pt idx="0">
                  <c:v>Property Crimes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FPSE!$A$2:$A$8</c:f>
              <c:strCache>
                <c:ptCount val="7"/>
                <c:pt idx="0">
                  <c:v>Sun</c:v>
                </c:pt>
                <c:pt idx="1">
                  <c:v>Mon</c:v>
                </c:pt>
                <c:pt idx="2">
                  <c:v>Tue</c:v>
                </c:pt>
                <c:pt idx="3">
                  <c:v>Wed</c:v>
                </c:pt>
                <c:pt idx="4">
                  <c:v>Thu</c:v>
                </c:pt>
                <c:pt idx="5">
                  <c:v>Fri</c:v>
                </c:pt>
                <c:pt idx="6">
                  <c:v>Sat</c:v>
                </c:pt>
              </c:strCache>
            </c:strRef>
          </c:cat>
          <c:val>
            <c:numRef>
              <c:f>FPSE!$C$2:$C$8</c:f>
              <c:numCache>
                <c:formatCode>General</c:formatCode>
                <c:ptCount val="7"/>
                <c:pt idx="0">
                  <c:v>4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3</c:v>
                </c:pt>
                <c:pt idx="5">
                  <c:v>6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860-4F9F-A4CD-340A49DF860B}"/>
            </c:ext>
          </c:extLst>
        </c:ser>
        <c:ser>
          <c:idx val="2"/>
          <c:order val="2"/>
          <c:tx>
            <c:strRef>
              <c:f>FPSE!$D$1</c:f>
              <c:strCache>
                <c:ptCount val="1"/>
                <c:pt idx="0">
                  <c:v>Societal Crimes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FPSE!$A$2:$A$8</c:f>
              <c:strCache>
                <c:ptCount val="7"/>
                <c:pt idx="0">
                  <c:v>Sun</c:v>
                </c:pt>
                <c:pt idx="1">
                  <c:v>Mon</c:v>
                </c:pt>
                <c:pt idx="2">
                  <c:v>Tue</c:v>
                </c:pt>
                <c:pt idx="3">
                  <c:v>Wed</c:v>
                </c:pt>
                <c:pt idx="4">
                  <c:v>Thu</c:v>
                </c:pt>
                <c:pt idx="5">
                  <c:v>Fri</c:v>
                </c:pt>
                <c:pt idx="6">
                  <c:v>Sat</c:v>
                </c:pt>
              </c:strCache>
            </c:strRef>
          </c:cat>
          <c:val>
            <c:numRef>
              <c:f>FPSE!$D$2:$D$8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860-4F9F-A4CD-340A49DF860B}"/>
            </c:ext>
          </c:extLst>
        </c:ser>
        <c:ser>
          <c:idx val="3"/>
          <c:order val="3"/>
          <c:tx>
            <c:strRef>
              <c:f>FPSE!$E$1</c:f>
              <c:strCache>
                <c:ptCount val="1"/>
                <c:pt idx="0">
                  <c:v>Unspecified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FPSE!$A$2:$A$8</c:f>
              <c:strCache>
                <c:ptCount val="7"/>
                <c:pt idx="0">
                  <c:v>Sun</c:v>
                </c:pt>
                <c:pt idx="1">
                  <c:v>Mon</c:v>
                </c:pt>
                <c:pt idx="2">
                  <c:v>Tue</c:v>
                </c:pt>
                <c:pt idx="3">
                  <c:v>Wed</c:v>
                </c:pt>
                <c:pt idx="4">
                  <c:v>Thu</c:v>
                </c:pt>
                <c:pt idx="5">
                  <c:v>Fri</c:v>
                </c:pt>
                <c:pt idx="6">
                  <c:v>Sat</c:v>
                </c:pt>
              </c:strCache>
            </c:strRef>
          </c:cat>
          <c:val>
            <c:numRef>
              <c:f>FPSE!$E$2:$E$8</c:f>
              <c:numCache>
                <c:formatCode>General</c:formatCode>
                <c:ptCount val="7"/>
                <c:pt idx="0">
                  <c:v>4</c:v>
                </c:pt>
                <c:pt idx="1">
                  <c:v>0</c:v>
                </c:pt>
                <c:pt idx="2">
                  <c:v>1</c:v>
                </c:pt>
                <c:pt idx="3">
                  <c:v>3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860-4F9F-A4CD-340A49DF86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39319984"/>
        <c:axId val="639320312"/>
      </c:barChart>
      <c:catAx>
        <c:axId val="639319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US"/>
          </a:p>
        </c:txPr>
        <c:crossAx val="639320312"/>
        <c:crosses val="autoZero"/>
        <c:auto val="1"/>
        <c:lblAlgn val="ctr"/>
        <c:lblOffset val="100"/>
        <c:noMultiLvlLbl val="0"/>
      </c:catAx>
      <c:valAx>
        <c:axId val="639320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Bahnschrift" panose="020B0502040204020203" pitchFamily="34" charset="0"/>
                    <a:ea typeface="+mn-ea"/>
                    <a:cs typeface="+mn-cs"/>
                  </a:defRPr>
                </a:pPr>
                <a:r>
                  <a:rPr lang="en-US"/>
                  <a:t>Number of Crimes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US"/>
          </a:p>
        </c:txPr>
        <c:crossAx val="639319984"/>
        <c:crosses val="autoZero"/>
        <c:crossBetween val="between"/>
      </c:valAx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Bahnschrift" panose="020B0502040204020203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200">
          <a:latin typeface="Bahnschrift" panose="020B0502040204020203" pitchFamily="34" charset="0"/>
        </a:defRPr>
      </a:pPr>
      <a:endParaRPr lang="en-US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6857633420822396"/>
          <c:y val="0.10030061963903997"/>
          <c:w val="0.64618066491688542"/>
          <c:h val="0.79939876072192007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7FAE-4D13-A78D-E60DA275EDCA}"/>
              </c:ext>
            </c:extLst>
          </c:dPt>
          <c:dPt>
            <c:idx val="1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7FAE-4D13-A78D-E60DA275EDCA}"/>
              </c:ext>
            </c:extLst>
          </c:dPt>
          <c:dPt>
            <c:idx val="2"/>
            <c:bubble3D val="0"/>
            <c:spPr>
              <a:solidFill>
                <a:schemeClr val="accent2">
                  <a:lumMod val="5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7FAE-4D13-A78D-E60DA275EDCA}"/>
              </c:ext>
            </c:extLst>
          </c:dPt>
          <c:dPt>
            <c:idx val="3"/>
            <c:bubble3D val="0"/>
            <c:spPr>
              <a:solidFill>
                <a:schemeClr val="bg2">
                  <a:lumMod val="9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7FAE-4D13-A78D-E60DA275EDCA}"/>
              </c:ext>
            </c:extLst>
          </c:dPt>
          <c:dPt>
            <c:idx val="4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7FAE-4D13-A78D-E60DA275EDCA}"/>
              </c:ext>
            </c:extLst>
          </c:dPt>
          <c:dPt>
            <c:idx val="5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7FAE-4D13-A78D-E60DA275EDCA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en-US" sz="1400" b="0" i="0" u="none" strike="noStrike" kern="1200" spc="0" baseline="0">
                      <a:solidFill>
                        <a:schemeClr val="accent2">
                          <a:lumMod val="40000"/>
                          <a:lumOff val="60000"/>
                        </a:schemeClr>
                      </a:solidFill>
                      <a:latin typeface="Bahnschrift" panose="020B0502040204020203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7FAE-4D13-A78D-E60DA275EDCA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en-US" sz="1400" b="0" i="0" u="none" strike="noStrike" kern="1200" spc="0" baseline="0">
                      <a:solidFill>
                        <a:schemeClr val="accent2">
                          <a:lumMod val="75000"/>
                        </a:schemeClr>
                      </a:solidFill>
                      <a:latin typeface="Bahnschrift" panose="020B0502040204020203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7FAE-4D13-A78D-E60DA275EDCA}"/>
                </c:ext>
              </c:extLst>
            </c:dLbl>
            <c:dLbl>
              <c:idx val="2"/>
              <c:layout>
                <c:manualLayout>
                  <c:x val="-4.4769527588641733E-17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en-US" sz="1400" b="0" i="0" u="none" strike="noStrike" kern="1200" spc="0" baseline="0">
                      <a:solidFill>
                        <a:schemeClr val="accent2">
                          <a:lumMod val="50000"/>
                        </a:schemeClr>
                      </a:solidFill>
                      <a:latin typeface="Bahnschrift" panose="020B0502040204020203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FAE-4D13-A78D-E60DA275EDCA}"/>
                </c:ext>
              </c:extLst>
            </c:dLbl>
            <c:dLbl>
              <c:idx val="3"/>
              <c:layout>
                <c:manualLayout>
                  <c:x val="0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en-US" sz="1400" b="0" i="0" u="none" strike="noStrike" kern="1200" spc="0" baseline="0">
                      <a:solidFill>
                        <a:schemeClr val="bg2">
                          <a:lumMod val="90000"/>
                        </a:schemeClr>
                      </a:solidFill>
                      <a:latin typeface="Bahnschrift" panose="020B0502040204020203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FAE-4D13-A78D-E60DA275EDCA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en-US" sz="1400" b="0" i="0" u="none" strike="noStrike" kern="1200" spc="0" baseline="0">
                      <a:solidFill>
                        <a:schemeClr val="bg2">
                          <a:lumMod val="75000"/>
                        </a:schemeClr>
                      </a:solidFill>
                      <a:latin typeface="Bahnschrift" panose="020B0502040204020203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9-7FAE-4D13-A78D-E60DA275EDCA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en-US" sz="1400" b="0" i="0" u="none" strike="noStrike" kern="1200" spc="0" baseline="0">
                      <a:solidFill>
                        <a:schemeClr val="bg2">
                          <a:lumMod val="50000"/>
                        </a:schemeClr>
                      </a:solidFill>
                      <a:latin typeface="Bahnschrift" panose="020B0502040204020203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B-7FAE-4D13-A78D-E60DA275EDCA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FPSE!$A$11:$A$16</c:f>
              <c:strCache>
                <c:ptCount val="6"/>
                <c:pt idx="0">
                  <c:v>8AM-12PM</c:v>
                </c:pt>
                <c:pt idx="1">
                  <c:v>12PM-4PM</c:v>
                </c:pt>
                <c:pt idx="2">
                  <c:v>4PM-8PM</c:v>
                </c:pt>
                <c:pt idx="3">
                  <c:v>8PM-12AM</c:v>
                </c:pt>
                <c:pt idx="4">
                  <c:v>12AM-4AM</c:v>
                </c:pt>
                <c:pt idx="5">
                  <c:v>4AM-8AM</c:v>
                </c:pt>
              </c:strCache>
            </c:strRef>
          </c:cat>
          <c:val>
            <c:numRef>
              <c:f>FPSE!$B$11:$B$16</c:f>
              <c:numCache>
                <c:formatCode>General</c:formatCode>
                <c:ptCount val="6"/>
                <c:pt idx="0">
                  <c:v>4</c:v>
                </c:pt>
                <c:pt idx="1">
                  <c:v>1</c:v>
                </c:pt>
                <c:pt idx="2">
                  <c:v>15</c:v>
                </c:pt>
                <c:pt idx="3">
                  <c:v>14</c:v>
                </c:pt>
                <c:pt idx="4">
                  <c:v>9</c:v>
                </c:pt>
                <c:pt idx="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7FAE-4D13-A78D-E60DA275EDCA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 algn="ctr">
        <a:defRPr lang="en-US" sz="1400" b="0" i="0" u="none" strike="noStrike" kern="1200" baseline="0">
          <a:solidFill>
            <a:schemeClr val="tx1"/>
          </a:solidFill>
          <a:latin typeface="Bahnschrift" panose="020B0502040204020203" pitchFamily="34" charset="0"/>
          <a:ea typeface="+mn-ea"/>
          <a:cs typeface="+mn-cs"/>
        </a:defRPr>
      </a:pPr>
      <a:endParaRPr lang="en-US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FPSE!$A$24:$A$54</c:f>
              <c:numCache>
                <c:formatCode>General</c:formatCode>
                <c:ptCount val="3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</c:numCache>
            </c:numRef>
          </c:cat>
          <c:val>
            <c:numRef>
              <c:f>FPSE!$B$24:$B$54</c:f>
              <c:numCache>
                <c:formatCode>General</c:formatCode>
                <c:ptCount val="31"/>
                <c:pt idx="0">
                  <c:v>0</c:v>
                </c:pt>
                <c:pt idx="1">
                  <c:v>2</c:v>
                </c:pt>
                <c:pt idx="2">
                  <c:v>1</c:v>
                </c:pt>
                <c:pt idx="3">
                  <c:v>3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2</c:v>
                </c:pt>
                <c:pt idx="9">
                  <c:v>1</c:v>
                </c:pt>
                <c:pt idx="10">
                  <c:v>0</c:v>
                </c:pt>
                <c:pt idx="11">
                  <c:v>3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3</c:v>
                </c:pt>
                <c:pt idx="24">
                  <c:v>4</c:v>
                </c:pt>
                <c:pt idx="25">
                  <c:v>1</c:v>
                </c:pt>
                <c:pt idx="26">
                  <c:v>2</c:v>
                </c:pt>
                <c:pt idx="27">
                  <c:v>7</c:v>
                </c:pt>
                <c:pt idx="28">
                  <c:v>4</c:v>
                </c:pt>
                <c:pt idx="29">
                  <c:v>2</c:v>
                </c:pt>
                <c:pt idx="30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32F-4777-93A7-D7A41F4888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90295736"/>
        <c:axId val="590298360"/>
      </c:lineChart>
      <c:catAx>
        <c:axId val="59029573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Bahnschrift" panose="020B0502040204020203" pitchFamily="34" charset="0"/>
                    <a:ea typeface="+mn-ea"/>
                    <a:cs typeface="+mn-cs"/>
                  </a:defRPr>
                </a:pPr>
                <a:r>
                  <a:rPr lang="en-US"/>
                  <a:t>Day of the Month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hnschrift" panose="020B0502040204020203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US"/>
          </a:p>
        </c:txPr>
        <c:crossAx val="590298360"/>
        <c:crosses val="autoZero"/>
        <c:auto val="1"/>
        <c:lblAlgn val="ctr"/>
        <c:lblOffset val="100"/>
        <c:noMultiLvlLbl val="0"/>
      </c:catAx>
      <c:valAx>
        <c:axId val="590298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Bahnschrift" panose="020B0502040204020203" pitchFamily="34" charset="0"/>
                    <a:ea typeface="+mn-ea"/>
                    <a:cs typeface="+mn-cs"/>
                  </a:defRPr>
                </a:pPr>
                <a:r>
                  <a:rPr lang="en-US"/>
                  <a:t>Number</a:t>
                </a:r>
                <a:r>
                  <a:rPr lang="en-US" baseline="0"/>
                  <a:t> of Crimes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ahnschrift" panose="020B0502040204020203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hnschrift" panose="020B0502040204020203" pitchFamily="34" charset="0"/>
                <a:ea typeface="+mn-ea"/>
                <a:cs typeface="+mn-cs"/>
              </a:defRPr>
            </a:pPr>
            <a:endParaRPr lang="en-US"/>
          </a:p>
        </c:txPr>
        <c:crossAx val="590295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latin typeface="Bahnschrift" panose="020B0502040204020203" pitchFamily="34" charset="0"/>
        </a:defRPr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A7835E-40BA-4BC9-8EDA-9932ACABC53F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31A1E3-5DB3-4915-99DE-861099EF5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580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31A1E3-5DB3-4915-99DE-861099EF51E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8503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102240" y="2386744"/>
            <a:ext cx="693952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5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4352544"/>
            <a:ext cx="5101209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19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0006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7546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106424" y="2386744"/>
            <a:ext cx="6940296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5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1396" y="4352465"/>
            <a:ext cx="5101209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900">
                <a:solidFill>
                  <a:schemeClr val="tx1"/>
                </a:solidFill>
              </a:defRPr>
            </a:lvl1pPr>
            <a:lvl2pPr marL="45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82793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2239" y="2638044"/>
            <a:ext cx="3288023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737" y="2638044"/>
            <a:ext cx="3290516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5537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2239" y="2313434"/>
            <a:ext cx="3288024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2239" y="3143250"/>
            <a:ext cx="3288024" cy="25967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3737" y="3143250"/>
            <a:ext cx="3290516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753737" y="2313434"/>
            <a:ext cx="329051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815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2906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824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703" y="2243829"/>
            <a:ext cx="3290594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2060" y="804672"/>
            <a:ext cx="361188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8"/>
            <a:ext cx="284607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40703" y="6236208"/>
            <a:ext cx="3806398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GB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029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57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080" y="2243828"/>
            <a:ext cx="3291840" cy="1143000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2000" y="-42172"/>
            <a:ext cx="4576573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9"/>
            <a:ext cx="284607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E6744CE3-0875-4B69-89C0-6F72D8139561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40080" y="6236208"/>
            <a:ext cx="3803904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849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374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9834" y="937260"/>
            <a:ext cx="1053966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6046" y="937260"/>
            <a:ext cx="4716174" cy="498348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3230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606045" y="964692"/>
            <a:ext cx="5937755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6045" y="2638045"/>
            <a:ext cx="5937755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78943" y="6238816"/>
            <a:ext cx="2065310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2239" y="6236208"/>
            <a:ext cx="4556664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011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2817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6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44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28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lmpd.org/crime_stats.s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lmpd.org/crime_stats.shtm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hyperlink" Target="https://www.slmpd.org/crime_stats.shtml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lmpd.org/crime_stats.shtml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slmpd.org/crime_stats.shtml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hyperlink" Target="https://www.slmpd.org/crime_stats.shtml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hyperlink" Target="https://www.slmpd.org/crime_stats.shtml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hyperlink" Target="https://www.slmpd.org/crime_stats.shtml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hyperlink" Target="https://www.slmpd.org/crime_stats.shtml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lmpd.org/crime_stats.shtml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lmpd.org/crime_stats.shtml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hyperlink" Target="https://www.slmpd.org/crime_stats.shtml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hyperlink" Target="https://www.slmpd.org/crime_stats.shtml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hyperlink" Target="https://www.slmpd.org/crime_stats.shtml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hyperlink" Target="https://www.slmpd.org/crime_stats.s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4212" y="2996952"/>
            <a:ext cx="7772400" cy="1584176"/>
          </a:xfrm>
        </p:spPr>
        <p:txBody>
          <a:bodyPr>
            <a:normAutofit/>
          </a:bodyPr>
          <a:lstStyle/>
          <a:p>
            <a:r>
              <a:rPr dirty="0">
                <a:latin typeface="Bahnschrift" panose="020B0502040204020203" pitchFamily="34" charset="0"/>
              </a:rPr>
              <a:t>Forest Park Southeast</a:t>
            </a:r>
            <a:br>
              <a:rPr lang="en-US" dirty="0">
                <a:latin typeface="Bahnschrift" panose="020B0502040204020203" pitchFamily="34" charset="0"/>
              </a:rPr>
            </a:br>
            <a:r>
              <a:rPr lang="en-US" dirty="0">
                <a:latin typeface="Bahnschrift" panose="020B0502040204020203" pitchFamily="34" charset="0"/>
              </a:rPr>
              <a:t>Central West End</a:t>
            </a:r>
            <a:endParaRPr dirty="0">
              <a:latin typeface="Bahnschrift" panose="020B0502040204020203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0012" y="5373216"/>
            <a:ext cx="6800800" cy="648072"/>
          </a:xfrm>
        </p:spPr>
        <p:txBody>
          <a:bodyPr>
            <a:normAutofit/>
          </a:bodyPr>
          <a:lstStyle/>
          <a:p>
            <a:r>
              <a:rPr sz="2400" dirty="0">
                <a:latin typeface="Bahnschrift" panose="020B0502040204020203" pitchFamily="34" charset="0"/>
              </a:rPr>
              <a:t>Washington University Medical Center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340012" y="764704"/>
            <a:ext cx="6400800" cy="7709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tx1"/>
                </a:solidFill>
                <a:latin typeface="Bahnschrift" panose="020B0502040204020203" pitchFamily="34" charset="0"/>
              </a:rPr>
              <a:t>July 2026</a:t>
            </a:r>
          </a:p>
          <a:p>
            <a:r>
              <a:rPr lang="en-US" sz="4000" b="1" dirty="0">
                <a:solidFill>
                  <a:schemeClr val="tx1"/>
                </a:solidFill>
                <a:latin typeface="Bahnschrift" panose="020B0502040204020203" pitchFamily="34" charset="0"/>
              </a:rPr>
              <a:t>Monthly Crime Report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486"/>
          <a:stretch/>
        </p:blipFill>
        <p:spPr>
          <a:xfrm>
            <a:off x="0" y="0"/>
            <a:ext cx="9180512" cy="692627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763689" y="3728065"/>
            <a:ext cx="687022" cy="276999"/>
          </a:xfrm>
          <a:prstGeom prst="rect">
            <a:avLst/>
          </a:prstGeom>
          <a:solidFill>
            <a:sysClr val="window" lastClr="FFFFFF"/>
          </a:solidFill>
          <a:ln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</a:rPr>
              <a:t>WUMC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2267744" y="3402795"/>
            <a:ext cx="1702024" cy="314980"/>
          </a:xfrm>
          <a:prstGeom prst="straightConnector1">
            <a:avLst/>
          </a:prstGeom>
          <a:noFill/>
          <a:ln w="28575" cap="flat" cmpd="sng" algn="ctr">
            <a:solidFill>
              <a:schemeClr val="accent2">
                <a:lumMod val="75000"/>
              </a:scheme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6" name="Straight Arrow Connector 15"/>
          <p:cNvCxnSpPr>
            <a:stCxn id="14" idx="3"/>
          </p:cNvCxnSpPr>
          <p:nvPr/>
        </p:nvCxnSpPr>
        <p:spPr>
          <a:xfrm>
            <a:off x="2450711" y="3866565"/>
            <a:ext cx="1521922" cy="177330"/>
          </a:xfrm>
          <a:prstGeom prst="straightConnector1">
            <a:avLst/>
          </a:prstGeom>
          <a:noFill/>
          <a:ln w="28575" cap="flat" cmpd="sng" algn="ctr">
            <a:solidFill>
              <a:schemeClr val="accent2">
                <a:lumMod val="75000"/>
              </a:scheme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7" name="Straight Arrow Connector 16"/>
          <p:cNvCxnSpPr/>
          <p:nvPr/>
        </p:nvCxnSpPr>
        <p:spPr>
          <a:xfrm flipV="1">
            <a:off x="2267744" y="4385636"/>
            <a:ext cx="1884907" cy="300635"/>
          </a:xfrm>
          <a:prstGeom prst="straightConnector1">
            <a:avLst/>
          </a:prstGeom>
          <a:noFill/>
          <a:ln w="28575" cap="flat" cmpd="sng" algn="ctr">
            <a:solidFill>
              <a:schemeClr val="accent2">
                <a:lumMod val="75000"/>
              </a:scheme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1043608" y="3068960"/>
            <a:ext cx="1701859" cy="523220"/>
          </a:xfrm>
          <a:prstGeom prst="rect">
            <a:avLst/>
          </a:prstGeom>
          <a:solidFill>
            <a:sysClr val="window" lastClr="FFFFFF"/>
          </a:solidFill>
          <a:ln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</a:rPr>
              <a:t>Central West End Neighborhood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20681" y="4300381"/>
            <a:ext cx="1407103" cy="738664"/>
          </a:xfrm>
          <a:prstGeom prst="rect">
            <a:avLst/>
          </a:prstGeom>
          <a:solidFill>
            <a:sysClr val="window" lastClr="FFFFFF"/>
          </a:solidFill>
          <a:ln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</a:rPr>
              <a:t>Forest Park Southeast Neighborhood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99992" y="2132856"/>
            <a:ext cx="156715" cy="215444"/>
          </a:xfrm>
          <a:prstGeom prst="rect">
            <a:avLst/>
          </a:prstGeom>
          <a:solidFill>
            <a:sysClr val="window" lastClr="FFFFFF"/>
          </a:solidFill>
          <a:ln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</a:rPr>
              <a:t>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891176" y="3187351"/>
            <a:ext cx="156715" cy="215444"/>
          </a:xfrm>
          <a:prstGeom prst="rect">
            <a:avLst/>
          </a:prstGeom>
          <a:solidFill>
            <a:sysClr val="window" lastClr="FFFFFF"/>
          </a:solidFill>
          <a:ln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</a:rPr>
              <a:t>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26442" y="3759756"/>
            <a:ext cx="156715" cy="215444"/>
          </a:xfrm>
          <a:prstGeom prst="rect">
            <a:avLst/>
          </a:prstGeom>
          <a:solidFill>
            <a:sysClr val="window" lastClr="FFFFFF"/>
          </a:solidFill>
          <a:ln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931765" y="4927703"/>
            <a:ext cx="156715" cy="215444"/>
          </a:xfrm>
          <a:prstGeom prst="rect">
            <a:avLst/>
          </a:prstGeom>
          <a:solidFill>
            <a:sysClr val="window" lastClr="FFFFFF"/>
          </a:solidFill>
          <a:ln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70832" y="4509700"/>
            <a:ext cx="156715" cy="215444"/>
          </a:xfrm>
          <a:prstGeom prst="rect">
            <a:avLst/>
          </a:prstGeom>
          <a:solidFill>
            <a:sysClr val="window" lastClr="FFFFFF"/>
          </a:solidFill>
          <a:ln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</a:rPr>
              <a:t>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995936" y="5949280"/>
            <a:ext cx="156715" cy="215444"/>
          </a:xfrm>
          <a:prstGeom prst="rect">
            <a:avLst/>
          </a:prstGeom>
          <a:solidFill>
            <a:sysClr val="window" lastClr="FFFFFF"/>
          </a:solidFill>
          <a:ln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</a:rPr>
              <a:t>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51761" y="251298"/>
            <a:ext cx="3876990" cy="945454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Bahnschrift" panose="020B0502040204020203" pitchFamily="34" charset="0"/>
              </a:rPr>
              <a:t>City of St Louis</a:t>
            </a:r>
            <a:br>
              <a:rPr lang="en-US" dirty="0">
                <a:latin typeface="Bahnschrift" panose="020B0502040204020203" pitchFamily="34" charset="0"/>
              </a:rPr>
            </a:br>
            <a:r>
              <a:rPr lang="en-US" dirty="0">
                <a:latin typeface="Bahnschrift" panose="020B0502040204020203" pitchFamily="34" charset="0"/>
              </a:rPr>
              <a:t>Police Districts</a:t>
            </a:r>
          </a:p>
        </p:txBody>
      </p:sp>
    </p:spTree>
    <p:extLst>
      <p:ext uri="{BB962C8B-B14F-4D97-AF65-F5344CB8AC3E}">
        <p14:creationId xmlns:p14="http://schemas.microsoft.com/office/powerpoint/2010/main" val="149488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1680" y="332656"/>
            <a:ext cx="5846275" cy="808124"/>
          </a:xfrm>
        </p:spPr>
        <p:txBody>
          <a:bodyPr/>
          <a:lstStyle/>
          <a:p>
            <a:r>
              <a:rPr dirty="0">
                <a:latin typeface="Bahnschrift" panose="020B0502040204020203" pitchFamily="34" charset="0"/>
              </a:rPr>
              <a:t>District 5 </a:t>
            </a:r>
            <a:r>
              <a:rPr lang="en-US" dirty="0">
                <a:latin typeface="Bahnschrift" panose="020B0502040204020203" pitchFamily="34" charset="0"/>
              </a:rPr>
              <a:t>Summary Notes</a:t>
            </a:r>
            <a:endParaRPr dirty="0">
              <a:latin typeface="Bahnschrift" panose="020B0502040204020203" pitchFamily="34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67545" y="1484784"/>
            <a:ext cx="2880319" cy="468052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44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59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There are 15 neighborhoods in District 5.</a:t>
            </a:r>
          </a:p>
          <a:p>
            <a:pPr marL="0"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2400" dirty="0">
              <a:solidFill>
                <a:srgbClr val="000000">
                  <a:alpha val="100000"/>
                </a:srgbClr>
              </a:solidFill>
              <a:latin typeface="Bahnschrift" panose="020B0502040204020203" pitchFamily="34" charset="0"/>
              <a:cs typeface="Arial"/>
            </a:endParaRPr>
          </a:p>
          <a:p>
            <a:pPr marL="114300" indent="-342900">
              <a:spcBef>
                <a:spcPts val="0"/>
              </a:spcBef>
            </a:pP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Academy</a:t>
            </a:r>
          </a:p>
          <a:p>
            <a:pPr marL="114300" indent="-342900">
              <a:spcBef>
                <a:spcPts val="0"/>
              </a:spcBef>
            </a:pPr>
            <a:r>
              <a:rPr lang="en-US" sz="2400" dirty="0">
                <a:ln w="3175">
                  <a:solidFill>
                    <a:schemeClr val="tx1"/>
                  </a:solidFill>
                </a:ln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Central West End</a:t>
            </a:r>
          </a:p>
          <a:p>
            <a:pPr marL="114300" indent="-342900">
              <a:spcBef>
                <a:spcPts val="0"/>
              </a:spcBef>
            </a:pP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DeBaliviere Place</a:t>
            </a:r>
          </a:p>
          <a:p>
            <a:pPr marL="114300" indent="-342900">
              <a:spcBef>
                <a:spcPts val="0"/>
              </a:spcBef>
            </a:pP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Fountain Park</a:t>
            </a:r>
          </a:p>
          <a:p>
            <a:pPr marL="114300" indent="-342900">
              <a:spcBef>
                <a:spcPts val="0"/>
              </a:spcBef>
            </a:pP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Hamilton Heights</a:t>
            </a:r>
          </a:p>
          <a:p>
            <a:pPr marL="114300" indent="-342900">
              <a:spcBef>
                <a:spcPts val="0"/>
              </a:spcBef>
            </a:pP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Kingsway East</a:t>
            </a:r>
          </a:p>
          <a:p>
            <a:pPr marL="114300" indent="-342900">
              <a:spcBef>
                <a:spcPts val="0"/>
              </a:spcBef>
            </a:pP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Kingsway West</a:t>
            </a:r>
          </a:p>
          <a:p>
            <a:pPr marL="114300" indent="-342900">
              <a:spcBef>
                <a:spcPts val="0"/>
              </a:spcBef>
            </a:pP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Lewis Place</a:t>
            </a:r>
          </a:p>
          <a:p>
            <a:pPr marL="114300" indent="-342900">
              <a:spcBef>
                <a:spcPts val="0"/>
              </a:spcBef>
            </a:pP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Skinker-DeBaliviere</a:t>
            </a:r>
          </a:p>
          <a:p>
            <a:pPr marL="114300" indent="-342900">
              <a:spcBef>
                <a:spcPts val="0"/>
              </a:spcBef>
            </a:pP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The Greater Ville</a:t>
            </a:r>
          </a:p>
          <a:p>
            <a:pPr marL="114300" indent="-342900">
              <a:spcBef>
                <a:spcPts val="0"/>
              </a:spcBef>
            </a:pP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The Ville</a:t>
            </a:r>
          </a:p>
          <a:p>
            <a:pPr marL="114300" indent="-342900">
              <a:spcBef>
                <a:spcPts val="0"/>
              </a:spcBef>
            </a:pP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Vandeventer</a:t>
            </a:r>
          </a:p>
          <a:p>
            <a:pPr marL="114300" indent="-342900">
              <a:spcBef>
                <a:spcPts val="0"/>
              </a:spcBef>
            </a:pP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Visitation Park</a:t>
            </a:r>
          </a:p>
          <a:p>
            <a:pPr marL="114300" indent="-342900">
              <a:spcBef>
                <a:spcPts val="0"/>
              </a:spcBef>
            </a:pP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Wells-Goodfellow</a:t>
            </a:r>
          </a:p>
          <a:p>
            <a:pPr marL="114300" indent="-342900">
              <a:spcBef>
                <a:spcPts val="0"/>
              </a:spcBef>
            </a:pP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West End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80312" y="6534472"/>
            <a:ext cx="11910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Bahnschrift" panose="020B0502040204020203" pitchFamily="34" charset="0"/>
              </a:rPr>
              <a:t>Source: </a:t>
            </a:r>
            <a:r>
              <a:rPr lang="en-US" sz="1100" dirty="0">
                <a:latin typeface="Bahnschrift" panose="020B0502040204020203" pitchFamily="34" charset="0"/>
                <a:hlinkClick r:id="rId2"/>
              </a:rPr>
              <a:t>SLMPD</a:t>
            </a:r>
            <a:endParaRPr lang="en-US" sz="1100" dirty="0">
              <a:latin typeface="Bahnschrift" panose="020B0502040204020203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11AC26A-F61E-973E-6A97-4EE259326100}"/>
              </a:ext>
            </a:extLst>
          </p:cNvPr>
          <p:cNvSpPr txBox="1">
            <a:spLocks/>
          </p:cNvSpPr>
          <p:nvPr/>
        </p:nvSpPr>
        <p:spPr>
          <a:xfrm>
            <a:off x="3347864" y="1484784"/>
            <a:ext cx="5760641" cy="488396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44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59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The </a:t>
            </a:r>
            <a:r>
              <a:rPr lang="en-US" sz="2400" dirty="0">
                <a:solidFill>
                  <a:srgbClr val="33CC33"/>
                </a:solidFill>
                <a:latin typeface="Bahnschrift" panose="020B0502040204020203" pitchFamily="34" charset="0"/>
                <a:cs typeface="Arial"/>
              </a:rPr>
              <a:t>lowest number </a:t>
            </a:r>
            <a:r>
              <a:rPr lang="en-US" sz="2400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of crimes in one neighborhood was </a:t>
            </a:r>
            <a:r>
              <a:rPr lang="en-US" sz="2400" u="sng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12</a:t>
            </a:r>
            <a:r>
              <a:rPr lang="en-US" sz="2400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 in Fountain Park</a:t>
            </a:r>
          </a:p>
          <a:p>
            <a:r>
              <a:rPr lang="en-US" sz="2400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The </a:t>
            </a:r>
            <a:r>
              <a:rPr lang="en-US" sz="2400" dirty="0">
                <a:solidFill>
                  <a:srgbClr val="FF0000"/>
                </a:solidFill>
                <a:latin typeface="Bahnschrift" panose="020B0502040204020203" pitchFamily="34" charset="0"/>
                <a:cs typeface="Arial"/>
              </a:rPr>
              <a:t>highest number </a:t>
            </a:r>
            <a:r>
              <a:rPr lang="en-US" sz="2400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of crimes in one neighborhood was </a:t>
            </a:r>
            <a:r>
              <a:rPr lang="en-US" sz="2400" u="sng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126</a:t>
            </a:r>
            <a:r>
              <a:rPr lang="en-US" sz="2400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 in Central West End</a:t>
            </a:r>
          </a:p>
          <a:p>
            <a:r>
              <a:rPr lang="en-US" sz="2400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The average number of crimes per neighborhood was </a:t>
            </a:r>
            <a:r>
              <a:rPr lang="en-US" sz="2400" u="sng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48.9</a:t>
            </a:r>
          </a:p>
          <a:p>
            <a:r>
              <a:rPr lang="en-US" sz="2400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The </a:t>
            </a:r>
            <a:r>
              <a:rPr lang="en-US" sz="2400" dirty="0">
                <a:solidFill>
                  <a:srgbClr val="33CC33"/>
                </a:solidFill>
                <a:latin typeface="Bahnschrift" panose="020B0502040204020203" pitchFamily="34" charset="0"/>
                <a:cs typeface="Arial"/>
              </a:rPr>
              <a:t>lowest crime rate </a:t>
            </a:r>
            <a:r>
              <a:rPr lang="en-US" sz="2400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per 100,000 in one neighborhood was 564.2 in Skinker- Debaliviere</a:t>
            </a:r>
          </a:p>
          <a:p>
            <a:r>
              <a:rPr lang="en-US" sz="2400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The </a:t>
            </a:r>
            <a:r>
              <a:rPr lang="en-US" sz="2400" dirty="0">
                <a:solidFill>
                  <a:srgbClr val="FF0000"/>
                </a:solidFill>
                <a:latin typeface="Bahnschrift" panose="020B0502040204020203" pitchFamily="34" charset="0"/>
                <a:cs typeface="Arial"/>
              </a:rPr>
              <a:t>highest crime rate </a:t>
            </a:r>
            <a:r>
              <a:rPr lang="en-US" sz="2400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per 100,000 in one neighborhood was </a:t>
            </a:r>
            <a:r>
              <a:rPr lang="en-US" sz="2400" u="sng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2749.8</a:t>
            </a:r>
            <a:r>
              <a:rPr lang="en-US" sz="2400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 in Wells-Goodfellow</a:t>
            </a:r>
          </a:p>
          <a:p>
            <a:r>
              <a:rPr lang="en-US" sz="2400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The overall crime rate in District 5 </a:t>
            </a:r>
            <a:r>
              <a:rPr lang="en-US" sz="240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was </a:t>
            </a:r>
            <a:r>
              <a:rPr lang="en-US" sz="2400" u="sng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1296.0</a:t>
            </a:r>
            <a:endParaRPr lang="en-US" sz="2400" u="sng" dirty="0">
              <a:solidFill>
                <a:schemeClr val="tx1"/>
              </a:solidFill>
              <a:latin typeface="Bahnschrift" panose="020B0502040204020203" pitchFamily="34" charset="0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6045" y="332656"/>
            <a:ext cx="5937755" cy="864096"/>
          </a:xfrm>
        </p:spPr>
        <p:txBody>
          <a:bodyPr>
            <a:normAutofit/>
          </a:bodyPr>
          <a:lstStyle/>
          <a:p>
            <a:r>
              <a:rPr dirty="0">
                <a:latin typeface="Bahnschrift" panose="020B0502040204020203" pitchFamily="34" charset="0"/>
              </a:rPr>
              <a:t>District 2</a:t>
            </a:r>
            <a:r>
              <a:rPr lang="en-US" dirty="0">
                <a:latin typeface="Bahnschrift" panose="020B0502040204020203" pitchFamily="34" charset="0"/>
              </a:rPr>
              <a:t> Summary Notes</a:t>
            </a:r>
            <a:endParaRPr dirty="0">
              <a:latin typeface="Bahnschrift" panose="020B0502040204020203" pitchFamily="34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59973" y="1340768"/>
            <a:ext cx="3096344" cy="54553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44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59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spcBef>
                <a:spcPts val="0"/>
              </a:spcBef>
              <a:buNone/>
            </a:pPr>
            <a:r>
              <a:rPr lang="en-US" sz="1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There are 19 neighborhoods in District 2.</a:t>
            </a:r>
          </a:p>
          <a:p>
            <a:pPr marL="0" algn="ctr">
              <a:spcBef>
                <a:spcPts val="0"/>
              </a:spcBef>
              <a:buNone/>
            </a:pPr>
            <a:endParaRPr lang="en-US" sz="1400" dirty="0">
              <a:solidFill>
                <a:srgbClr val="000000">
                  <a:alpha val="100000"/>
                </a:srgbClr>
              </a:solidFill>
              <a:latin typeface="Bahnschrift" panose="020B0502040204020203" pitchFamily="34" charset="0"/>
              <a:cs typeface="Arial"/>
            </a:endParaRPr>
          </a:p>
          <a:p>
            <a:pPr marL="114300" indent="-342900">
              <a:spcBef>
                <a:spcPts val="0"/>
              </a:spcBef>
            </a:pPr>
            <a:r>
              <a:rPr lang="en-US" sz="1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Botanical Heights</a:t>
            </a:r>
          </a:p>
          <a:p>
            <a:pPr marL="114300" indent="-342900">
              <a:spcBef>
                <a:spcPts val="0"/>
              </a:spcBef>
            </a:pPr>
            <a:r>
              <a:rPr lang="en-US" sz="1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Cheltenham</a:t>
            </a:r>
          </a:p>
          <a:p>
            <a:pPr marL="114300" indent="-342900">
              <a:spcBef>
                <a:spcPts val="0"/>
              </a:spcBef>
            </a:pPr>
            <a:r>
              <a:rPr lang="en-US" sz="1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Clayton-Tamm</a:t>
            </a:r>
          </a:p>
          <a:p>
            <a:pPr marL="114300" indent="-342900">
              <a:spcBef>
                <a:spcPts val="0"/>
              </a:spcBef>
            </a:pPr>
            <a:r>
              <a:rPr lang="en-US" sz="1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Clifton Heights</a:t>
            </a:r>
          </a:p>
          <a:p>
            <a:pPr marL="114300" indent="-342900">
              <a:spcBef>
                <a:spcPts val="0"/>
              </a:spcBef>
            </a:pPr>
            <a:r>
              <a:rPr lang="en-US" sz="1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Ellendale</a:t>
            </a:r>
          </a:p>
          <a:p>
            <a:pPr marL="114300" indent="-342900">
              <a:spcBef>
                <a:spcPts val="0"/>
              </a:spcBef>
            </a:pPr>
            <a:r>
              <a:rPr lang="en-US" sz="1400" dirty="0">
                <a:ln w="3175">
                  <a:solidFill>
                    <a:schemeClr val="tx1"/>
                  </a:solidFill>
                </a:ln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Forest Park Southeast</a:t>
            </a:r>
          </a:p>
          <a:p>
            <a:pPr marL="114300" indent="-342900">
              <a:spcBef>
                <a:spcPts val="0"/>
              </a:spcBef>
            </a:pPr>
            <a:r>
              <a:rPr lang="en-US" sz="1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Franz Park</a:t>
            </a:r>
          </a:p>
          <a:p>
            <a:pPr marL="114300" indent="-342900">
              <a:spcBef>
                <a:spcPts val="0"/>
              </a:spcBef>
            </a:pPr>
            <a:r>
              <a:rPr lang="en-US" sz="1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Hi-Pointe</a:t>
            </a:r>
          </a:p>
          <a:p>
            <a:pPr marL="114300" indent="-342900">
              <a:spcBef>
                <a:spcPts val="0"/>
              </a:spcBef>
            </a:pPr>
            <a:r>
              <a:rPr lang="en-US" sz="1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Kings Oak</a:t>
            </a:r>
          </a:p>
          <a:p>
            <a:pPr marL="114300" indent="-342900">
              <a:spcBef>
                <a:spcPts val="0"/>
              </a:spcBef>
            </a:pPr>
            <a:r>
              <a:rPr lang="en-US" sz="1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Lindenwood Park</a:t>
            </a:r>
          </a:p>
          <a:p>
            <a:pPr marL="114300" indent="-342900">
              <a:spcBef>
                <a:spcPts val="0"/>
              </a:spcBef>
            </a:pPr>
            <a:r>
              <a:rPr lang="en-US" sz="1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Northampton</a:t>
            </a:r>
          </a:p>
          <a:p>
            <a:pPr marL="114300" indent="-342900">
              <a:spcBef>
                <a:spcPts val="0"/>
              </a:spcBef>
            </a:pPr>
            <a:r>
              <a:rPr lang="en-US" sz="1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Shaw</a:t>
            </a:r>
          </a:p>
          <a:p>
            <a:pPr marL="114300" indent="-342900">
              <a:spcBef>
                <a:spcPts val="0"/>
              </a:spcBef>
            </a:pPr>
            <a:r>
              <a:rPr lang="en-US" sz="1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Southampton</a:t>
            </a:r>
          </a:p>
          <a:p>
            <a:pPr marL="114300" indent="-342900">
              <a:spcBef>
                <a:spcPts val="0"/>
              </a:spcBef>
            </a:pPr>
            <a:r>
              <a:rPr lang="en-US" sz="1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Southwest Garden</a:t>
            </a:r>
          </a:p>
          <a:p>
            <a:pPr marL="114300" indent="-342900">
              <a:spcBef>
                <a:spcPts val="0"/>
              </a:spcBef>
            </a:pPr>
            <a:r>
              <a:rPr lang="en-US" sz="1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St. Louis Hills</a:t>
            </a:r>
          </a:p>
          <a:p>
            <a:pPr marL="114300" indent="-342900">
              <a:spcBef>
                <a:spcPts val="0"/>
              </a:spcBef>
            </a:pPr>
            <a:r>
              <a:rPr lang="en-US" sz="1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The Hill</a:t>
            </a:r>
          </a:p>
          <a:p>
            <a:pPr marL="114300" indent="-342900">
              <a:spcBef>
                <a:spcPts val="0"/>
              </a:spcBef>
            </a:pPr>
            <a:r>
              <a:rPr lang="en-US" sz="1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Tiffany</a:t>
            </a:r>
          </a:p>
          <a:p>
            <a:pPr marL="114300" indent="-342900">
              <a:spcBef>
                <a:spcPts val="0"/>
              </a:spcBef>
            </a:pPr>
            <a:r>
              <a:rPr lang="en-US" sz="1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Tower Grove South</a:t>
            </a:r>
          </a:p>
          <a:p>
            <a:pPr marL="114300" indent="-342900">
              <a:spcBef>
                <a:spcPts val="0"/>
              </a:spcBef>
            </a:pPr>
            <a:r>
              <a:rPr lang="en-US" sz="1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Wydown-Skinker</a:t>
            </a:r>
          </a:p>
          <a:p>
            <a:pPr marL="114300" indent="-342900">
              <a:spcBef>
                <a:spcPts val="0"/>
              </a:spcBef>
            </a:pPr>
            <a:endParaRPr lang="en-US" sz="1400" dirty="0">
              <a:solidFill>
                <a:srgbClr val="000000">
                  <a:alpha val="100000"/>
                </a:srgbClr>
              </a:solidFill>
              <a:latin typeface="Bahnschrift" panose="020B0502040204020203" pitchFamily="34" charset="0"/>
              <a:cs typeface="Arial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1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*Southampton is split between District 2 and District 1.</a:t>
            </a:r>
          </a:p>
          <a:p>
            <a:pPr marL="114300" indent="-342900">
              <a:spcBef>
                <a:spcPts val="0"/>
              </a:spcBef>
            </a:pPr>
            <a:endParaRPr lang="en-US" sz="1400" dirty="0">
              <a:solidFill>
                <a:srgbClr val="000000">
                  <a:alpha val="100000"/>
                </a:srgbClr>
              </a:solidFill>
              <a:latin typeface="Bahnschrift" panose="020B0502040204020203" pitchFamily="34" charset="0"/>
              <a:cs typeface="Arial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275856" y="1412776"/>
            <a:ext cx="5472607" cy="4896544"/>
          </a:xfrm>
        </p:spPr>
        <p:txBody>
          <a:bodyPr>
            <a:noAutofit/>
          </a:bodyPr>
          <a:lstStyle/>
          <a:p>
            <a:r>
              <a:rPr lang="en-US" sz="2000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The </a:t>
            </a:r>
            <a:r>
              <a:rPr lang="en-US" sz="2000" dirty="0">
                <a:solidFill>
                  <a:srgbClr val="00B050"/>
                </a:solidFill>
                <a:latin typeface="Bahnschrift" panose="020B0502040204020203" pitchFamily="34" charset="0"/>
                <a:cs typeface="Arial"/>
              </a:rPr>
              <a:t>lowest number </a:t>
            </a:r>
            <a:r>
              <a:rPr lang="en-US" sz="2000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of crimes in one neighborhood was </a:t>
            </a:r>
            <a:r>
              <a:rPr lang="en-US" sz="2000" u="sng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1</a:t>
            </a:r>
            <a:r>
              <a:rPr lang="en-US" sz="2000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 in Kings Oak</a:t>
            </a:r>
          </a:p>
          <a:p>
            <a:r>
              <a:rPr lang="en-US" sz="2000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The </a:t>
            </a:r>
            <a:r>
              <a:rPr lang="en-US" sz="2000" dirty="0">
                <a:solidFill>
                  <a:srgbClr val="FF0000"/>
                </a:solidFill>
                <a:latin typeface="Bahnschrift" panose="020B0502040204020203" pitchFamily="34" charset="0"/>
                <a:cs typeface="Arial"/>
              </a:rPr>
              <a:t>highest number </a:t>
            </a:r>
            <a:r>
              <a:rPr lang="en-US" sz="2000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of crimes in one neighborhood was </a:t>
            </a:r>
            <a:r>
              <a:rPr lang="en-US" sz="2000" u="sng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106</a:t>
            </a:r>
            <a:r>
              <a:rPr lang="en-US" sz="2000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 in Tower Grove South</a:t>
            </a:r>
          </a:p>
          <a:p>
            <a:r>
              <a:rPr lang="en-US" sz="2000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The average number of crimes per neighborhood was </a:t>
            </a:r>
            <a:r>
              <a:rPr lang="en-US" sz="2000" u="sng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21.9</a:t>
            </a:r>
          </a:p>
          <a:p>
            <a:r>
              <a:rPr lang="en-US" sz="2000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The </a:t>
            </a:r>
            <a:r>
              <a:rPr lang="en-US" sz="2000" dirty="0">
                <a:solidFill>
                  <a:srgbClr val="00B050"/>
                </a:solidFill>
                <a:latin typeface="Bahnschrift" panose="020B0502040204020203" pitchFamily="34" charset="0"/>
                <a:cs typeface="Arial"/>
              </a:rPr>
              <a:t>lowest crime rate</a:t>
            </a:r>
            <a:r>
              <a:rPr lang="en-US" sz="2000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 per 100,000 in one neighborhood was </a:t>
            </a:r>
            <a:r>
              <a:rPr lang="en-US" sz="2000" u="sng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89.2</a:t>
            </a:r>
            <a:r>
              <a:rPr lang="en-US" sz="2000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 in </a:t>
            </a:r>
            <a:r>
              <a:rPr lang="en-US" sz="2000" dirty="0" err="1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Wydown</a:t>
            </a:r>
            <a:r>
              <a:rPr lang="en-US" sz="2000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-Skinker</a:t>
            </a:r>
          </a:p>
          <a:p>
            <a:r>
              <a:rPr lang="en-US" sz="2000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The </a:t>
            </a:r>
            <a:r>
              <a:rPr lang="en-US" sz="2000" dirty="0">
                <a:solidFill>
                  <a:srgbClr val="FF0000"/>
                </a:solidFill>
                <a:latin typeface="Bahnschrift" panose="020B0502040204020203" pitchFamily="34" charset="0"/>
                <a:cs typeface="Arial"/>
              </a:rPr>
              <a:t>highest crime rate </a:t>
            </a:r>
            <a:r>
              <a:rPr lang="en-US" sz="2000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per 100,000 in one neighborhood was </a:t>
            </a:r>
            <a:r>
              <a:rPr lang="en-US" sz="2000" u="sng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1857.9</a:t>
            </a:r>
            <a:r>
              <a:rPr lang="en-US" sz="2000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 in Tiffany</a:t>
            </a:r>
          </a:p>
          <a:p>
            <a:r>
              <a:rPr lang="en-US" sz="2000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The overall crime rate in District 2 was </a:t>
            </a:r>
            <a:r>
              <a:rPr lang="en-US" sz="2000" u="sng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536.7</a:t>
            </a:r>
          </a:p>
          <a:p>
            <a:endParaRPr lang="en-US" sz="2000" dirty="0">
              <a:solidFill>
                <a:schemeClr val="tx1"/>
              </a:solidFill>
              <a:latin typeface="Bahnschrift" panose="020B0502040204020203" pitchFamily="34" charset="0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80312" y="6534472"/>
            <a:ext cx="11910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Bahnschrift" panose="020B0502040204020203" pitchFamily="34" charset="0"/>
              </a:rPr>
              <a:t>Source: </a:t>
            </a:r>
            <a:r>
              <a:rPr lang="en-US" sz="1100" dirty="0">
                <a:latin typeface="Bahnschrift" panose="020B0502040204020203" pitchFamily="34" charset="0"/>
                <a:hlinkClick r:id="rId2"/>
              </a:rPr>
              <a:t>SLMPD</a:t>
            </a:r>
            <a:endParaRPr lang="en-US" sz="1100" dirty="0">
              <a:latin typeface="Bahnschrift" panose="020B0502040204020203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black">
          <a:xfrm>
            <a:off x="1665007" y="188640"/>
            <a:ext cx="5813985" cy="864096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300" dirty="0">
                <a:latin typeface="Bahnschrift" panose="020B0502040204020203" pitchFamily="34" charset="0"/>
              </a:rPr>
              <a:t>Neighborhoods vs City</a:t>
            </a:r>
            <a:br>
              <a:rPr lang="en-US" sz="2300" dirty="0">
                <a:latin typeface="Bahnschrift" panose="020B0502040204020203" pitchFamily="34" charset="0"/>
              </a:rPr>
            </a:br>
            <a:r>
              <a:rPr lang="en-US" sz="2300" dirty="0">
                <a:latin typeface="Bahnschrift" panose="020B0502040204020203" pitchFamily="34" charset="0"/>
              </a:rPr>
              <a:t>Crime rate Over the past year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93AFDCF-5992-24C8-9F2E-48C74A068154}"/>
              </a:ext>
            </a:extLst>
          </p:cNvPr>
          <p:cNvSpPr txBox="1"/>
          <p:nvPr/>
        </p:nvSpPr>
        <p:spPr>
          <a:xfrm>
            <a:off x="7380312" y="6623774"/>
            <a:ext cx="11910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Bahnschrift" panose="020B0502040204020203" pitchFamily="34" charset="0"/>
              </a:rPr>
              <a:t>Source: </a:t>
            </a:r>
            <a:r>
              <a:rPr lang="en-US" sz="1100" dirty="0">
                <a:latin typeface="Bahnschrift" panose="020B0502040204020203" pitchFamily="34" charset="0"/>
                <a:hlinkClick r:id="rId2"/>
              </a:rPr>
              <a:t>SLMPD</a:t>
            </a:r>
            <a:endParaRPr lang="en-US" sz="1100" dirty="0">
              <a:latin typeface="Bahnschrift" panose="020B0502040204020203" pitchFamily="34" charset="0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0000000-0008-0000-00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0845841"/>
              </p:ext>
            </p:extLst>
          </p:nvPr>
        </p:nvGraphicFramePr>
        <p:xfrm>
          <a:off x="0" y="1124744"/>
          <a:ext cx="9144000" cy="54990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840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2708920"/>
            <a:ext cx="7772400" cy="1470025"/>
          </a:xfrm>
        </p:spPr>
        <p:txBody>
          <a:bodyPr/>
          <a:lstStyle/>
          <a:p>
            <a:r>
              <a:rPr dirty="0">
                <a:latin typeface="Bahnschrift" panose="020B0502040204020203" pitchFamily="34" charset="0"/>
              </a:rPr>
              <a:t>Forest Park Southeas</a:t>
            </a:r>
            <a:r>
              <a:rPr lang="en-US" dirty="0">
                <a:latin typeface="Bahnschrift" panose="020B0502040204020203" pitchFamily="34" charset="0"/>
              </a:rPr>
              <a:t>t</a:t>
            </a:r>
            <a:r>
              <a:rPr dirty="0">
                <a:latin typeface="Bahnschrift" panose="020B0502040204020203" pitchFamily="34" charset="0"/>
              </a:rPr>
              <a:t> Neighborhood Detail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8536" y="404664"/>
            <a:ext cx="5266928" cy="926976"/>
          </a:xfrm>
        </p:spPr>
        <p:txBody>
          <a:bodyPr>
            <a:normAutofit fontScale="90000"/>
          </a:bodyPr>
          <a:lstStyle/>
          <a:p>
            <a:r>
              <a:rPr dirty="0">
                <a:latin typeface="Bahnschrift" panose="020B0502040204020203" pitchFamily="34" charset="0"/>
              </a:rPr>
              <a:t>Forest Park Southeast</a:t>
            </a:r>
            <a:br>
              <a:rPr lang="en-US" dirty="0">
                <a:latin typeface="Bahnschrift" panose="020B0502040204020203" pitchFamily="34" charset="0"/>
              </a:rPr>
            </a:br>
            <a:r>
              <a:rPr dirty="0">
                <a:latin typeface="Bahnschrift" panose="020B0502040204020203" pitchFamily="34" charset="0"/>
              </a:rPr>
              <a:t>Summary</a:t>
            </a:r>
            <a:r>
              <a:rPr lang="en-US" dirty="0">
                <a:latin typeface="Bahnschrift" panose="020B0502040204020203" pitchFamily="34" charset="0"/>
              </a:rPr>
              <a:t> Notes</a:t>
            </a:r>
            <a:endParaRPr dirty="0">
              <a:latin typeface="Bahnschrift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573391"/>
            <a:ext cx="8136904" cy="5050383"/>
          </a:xfrm>
        </p:spPr>
        <p:txBody>
          <a:bodyPr>
            <a:normAutofit lnSpcReduction="10000"/>
          </a:bodyPr>
          <a:lstStyle/>
          <a:p>
            <a:r>
              <a:rPr lang="en-US" sz="2800" b="1" u="sng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34 </a:t>
            </a:r>
            <a:r>
              <a:rPr sz="2800" b="1" i="0" u="sng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total crimes in </a:t>
            </a:r>
            <a:r>
              <a:rPr lang="en-US" sz="2800" b="1" u="sng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July</a:t>
            </a:r>
            <a:r>
              <a:rPr lang="en-US" sz="2800" b="1" i="0" u="sng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2026</a:t>
            </a:r>
            <a:endParaRPr sz="2800" b="1" i="0" u="sng" cap="none" dirty="0">
              <a:solidFill>
                <a:srgbClr val="000000">
                  <a:alpha val="100000"/>
                </a:srgbClr>
              </a:solidFill>
              <a:latin typeface="Bahnschrift" panose="020B0502040204020203" pitchFamily="34" charset="0"/>
              <a:cs typeface="Arial"/>
            </a:endParaRPr>
          </a:p>
          <a:p>
            <a:pPr lvl="1"/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</a:t>
            </a:r>
            <a:r>
              <a:rPr lang="en-US" sz="2400" dirty="0">
                <a:solidFill>
                  <a:srgbClr val="00B050"/>
                </a:solidFill>
                <a:latin typeface="Bahnschrift" panose="020B0502040204020203" pitchFamily="34" charset="0"/>
                <a:cs typeface="Arial"/>
              </a:rPr>
              <a:t>Down 51.4% </a:t>
            </a:r>
            <a:r>
              <a:rPr sz="2400" b="0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compared to </a:t>
            </a: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July</a:t>
            </a:r>
            <a:r>
              <a:rPr lang="en-US" sz="2400" b="0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2025</a:t>
            </a:r>
            <a:r>
              <a:rPr sz="2400" b="0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(</a:t>
            </a:r>
            <a:r>
              <a:rPr lang="en-US" sz="2400" b="0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70</a:t>
            </a:r>
            <a:r>
              <a:rPr sz="2400" b="0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crimes)</a:t>
            </a:r>
            <a:endParaRPr lang="en-US" sz="2400" b="0" i="0" u="none" cap="none" dirty="0">
              <a:solidFill>
                <a:srgbClr val="000000">
                  <a:alpha val="100000"/>
                </a:srgbClr>
              </a:solidFill>
              <a:latin typeface="Bahnschrift" panose="020B0502040204020203" pitchFamily="34" charset="0"/>
              <a:cs typeface="Arial"/>
            </a:endParaRPr>
          </a:p>
          <a:p>
            <a:pPr lvl="1"/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</a:t>
            </a:r>
            <a:r>
              <a:rPr lang="en-US" sz="2400" b="1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6 </a:t>
            </a:r>
            <a:r>
              <a:rPr sz="2400" b="1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crimes against persons</a:t>
            </a:r>
            <a:r>
              <a:rPr sz="2400" b="0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in </a:t>
            </a: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July</a:t>
            </a:r>
            <a:r>
              <a:rPr lang="en-US" sz="2400" b="0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2026</a:t>
            </a:r>
            <a:endParaRPr sz="2400" b="0" i="0" u="none" cap="none" dirty="0">
              <a:solidFill>
                <a:srgbClr val="000000">
                  <a:alpha val="100000"/>
                </a:srgbClr>
              </a:solidFill>
              <a:latin typeface="Bahnschrift" panose="020B0502040204020203" pitchFamily="34" charset="0"/>
              <a:cs typeface="Arial"/>
            </a:endParaRPr>
          </a:p>
          <a:p>
            <a:pPr lvl="2"/>
            <a:r>
              <a:rPr lang="en-US" sz="2000" dirty="0">
                <a:solidFill>
                  <a:srgbClr val="00B050"/>
                </a:solidFill>
                <a:latin typeface="Bahnschrift" panose="020B0502040204020203" pitchFamily="34" charset="0"/>
                <a:cs typeface="Arial"/>
              </a:rPr>
              <a:t> Down 25.0% </a:t>
            </a:r>
            <a:r>
              <a:rPr sz="2000" b="0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compared to </a:t>
            </a:r>
            <a:r>
              <a:rPr lang="en-US" sz="20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July</a:t>
            </a:r>
            <a:r>
              <a:rPr lang="en-US" sz="2000" b="0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2025 </a:t>
            </a:r>
            <a:r>
              <a:rPr lang="en-US" sz="20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(8</a:t>
            </a:r>
            <a:r>
              <a:rPr lang="en-US" sz="2000" b="0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crimes)</a:t>
            </a:r>
          </a:p>
          <a:p>
            <a:r>
              <a:rPr lang="en-US" sz="2800" b="1" u="sng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227 total crimes so far in 2026</a:t>
            </a:r>
          </a:p>
          <a:p>
            <a:pPr lvl="1"/>
            <a:r>
              <a:rPr lang="en-US" sz="2400" dirty="0">
                <a:solidFill>
                  <a:srgbClr val="00B050"/>
                </a:solidFill>
                <a:latin typeface="Bahnschrift" panose="020B0502040204020203" pitchFamily="34" charset="0"/>
                <a:cs typeface="Arial"/>
              </a:rPr>
              <a:t>Down 34.0% </a:t>
            </a: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compared to this time in 2025 (344 crimes)</a:t>
            </a:r>
          </a:p>
          <a:p>
            <a:pPr lvl="1"/>
            <a:r>
              <a:rPr lang="en-US" sz="2400" b="1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33 total crimes against persons</a:t>
            </a: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so far in 2026</a:t>
            </a:r>
          </a:p>
          <a:p>
            <a:pPr lvl="2"/>
            <a:r>
              <a:rPr lang="en-US" sz="2000" dirty="0">
                <a:solidFill>
                  <a:srgbClr val="00B050"/>
                </a:solidFill>
                <a:latin typeface="Bahnschrift" panose="020B0502040204020203" pitchFamily="34" charset="0"/>
                <a:cs typeface="Arial"/>
              </a:rPr>
              <a:t>Down 37.7% </a:t>
            </a:r>
            <a:r>
              <a:rPr lang="en-US" sz="2000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when </a:t>
            </a:r>
            <a:r>
              <a:rPr lang="en-US" sz="20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compared to this time in 2025 (53 crimes)</a:t>
            </a:r>
          </a:p>
          <a:p>
            <a:pPr lvl="1"/>
            <a:r>
              <a:rPr lang="en-US" sz="2400" b="1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115 total crimes against property</a:t>
            </a: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so far in 2026</a:t>
            </a:r>
          </a:p>
          <a:p>
            <a:pPr lvl="2"/>
            <a:r>
              <a:rPr lang="en-US" sz="2000" dirty="0">
                <a:solidFill>
                  <a:srgbClr val="00B050"/>
                </a:solidFill>
                <a:latin typeface="Bahnschrift" panose="020B0502040204020203" pitchFamily="34" charset="0"/>
                <a:cs typeface="Arial"/>
              </a:rPr>
              <a:t>Down 43.9% </a:t>
            </a:r>
            <a:r>
              <a:rPr lang="en-US" sz="2000" dirty="0">
                <a:solidFill>
                  <a:schemeClr val="tx1"/>
                </a:solidFill>
                <a:latin typeface="Bahnschrift" panose="020B0502040204020203" pitchFamily="34" charset="0"/>
                <a:cs typeface="Arial"/>
              </a:rPr>
              <a:t>when </a:t>
            </a:r>
            <a:r>
              <a:rPr lang="en-US" sz="20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compared to this time in 2025 (205 crimes)</a:t>
            </a:r>
          </a:p>
          <a:p>
            <a:pPr lvl="2"/>
            <a:endParaRPr sz="2000" b="0" i="0" u="none" cap="none" dirty="0">
              <a:solidFill>
                <a:srgbClr val="000000">
                  <a:alpha val="100000"/>
                </a:srgbClr>
              </a:solidFill>
              <a:latin typeface="Bahnschrift" panose="020B0502040204020203" pitchFamily="34" charset="0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380312" y="6623774"/>
            <a:ext cx="11910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Bahnschrift" panose="020B0502040204020203" pitchFamily="34" charset="0"/>
              </a:rPr>
              <a:t>Source: </a:t>
            </a:r>
            <a:r>
              <a:rPr lang="en-US" sz="1100" dirty="0">
                <a:latin typeface="Bahnschrift" panose="020B0502040204020203" pitchFamily="34" charset="0"/>
                <a:hlinkClick r:id="rId2"/>
              </a:rPr>
              <a:t>SLMPD</a:t>
            </a:r>
            <a:endParaRPr lang="en-US" sz="1100" dirty="0">
              <a:latin typeface="Bahnschrift" panose="020B0502040204020203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5B079-DE66-1B85-F66F-F216F9122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20327-2A6F-CA12-648B-B9D75C026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4824" y="260648"/>
            <a:ext cx="5214352" cy="864096"/>
          </a:xfrm>
        </p:spPr>
        <p:txBody>
          <a:bodyPr>
            <a:normAutofit fontScale="90000"/>
          </a:bodyPr>
          <a:lstStyle/>
          <a:p>
            <a:r>
              <a:rPr dirty="0">
                <a:latin typeface="Bahnschrift" panose="020B0502040204020203" pitchFamily="34" charset="0"/>
              </a:rPr>
              <a:t>Forest Park Southeast</a:t>
            </a:r>
            <a:br>
              <a:rPr lang="en-US" dirty="0">
                <a:latin typeface="Bahnschrift" panose="020B0502040204020203" pitchFamily="34" charset="0"/>
              </a:rPr>
            </a:br>
            <a:r>
              <a:rPr dirty="0">
                <a:latin typeface="Bahnschrift" panose="020B0502040204020203" pitchFamily="34" charset="0"/>
              </a:rPr>
              <a:t>Year to Year Comparison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F5CDE8-D40C-FA4F-9DE6-CCB882C58947}"/>
              </a:ext>
            </a:extLst>
          </p:cNvPr>
          <p:cNvSpPr txBox="1"/>
          <p:nvPr/>
        </p:nvSpPr>
        <p:spPr>
          <a:xfrm>
            <a:off x="7884368" y="6597352"/>
            <a:ext cx="11910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Bahnschrift" panose="020B0502040204020203" pitchFamily="34" charset="0"/>
              </a:rPr>
              <a:t>Source: </a:t>
            </a:r>
            <a:r>
              <a:rPr lang="en-US" sz="1100" dirty="0">
                <a:latin typeface="Bahnschrift" panose="020B0502040204020203" pitchFamily="34" charset="0"/>
                <a:hlinkClick r:id="rId2"/>
              </a:rPr>
              <a:t>SLMPD</a:t>
            </a:r>
            <a:endParaRPr lang="en-US" sz="1100" dirty="0">
              <a:latin typeface="Bahnschrift" panose="020B0502040204020203" pitchFamily="34" charset="0"/>
            </a:endParaRP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8B450E1A-8F21-29FD-B55F-0725428D59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1746127"/>
              </p:ext>
            </p:extLst>
          </p:nvPr>
        </p:nvGraphicFramePr>
        <p:xfrm>
          <a:off x="347675" y="1261916"/>
          <a:ext cx="8221335" cy="24803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160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67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89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0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20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00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200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2006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006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1467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2608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207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2070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2705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288290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Crimes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3843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Jan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44780" marR="317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Feb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Mar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Apr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May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Jun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Jul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Aug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5049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Sep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Oct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Nov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Dec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5176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Total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Aggravated Assault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lnT w="28575">
                      <a:solidFill>
                        <a:srgbClr val="000000"/>
                      </a:solidFill>
                      <a:prstDash val="soli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137795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lnT w="28575">
                      <a:solidFill>
                        <a:srgbClr val="000000"/>
                      </a:solidFill>
                      <a:prstDash val="soli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66675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lnT w="28575">
                      <a:solidFill>
                        <a:srgbClr val="000000"/>
                      </a:solidFill>
                      <a:prstDash val="soli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4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lnT w="28575">
                      <a:solidFill>
                        <a:srgbClr val="000000"/>
                      </a:solidFill>
                      <a:prstDash val="soli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lnT w="28575">
                      <a:solidFill>
                        <a:srgbClr val="000000"/>
                      </a:solidFill>
                      <a:prstDash val="soli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lnT w="28575">
                      <a:solidFill>
                        <a:srgbClr val="000000"/>
                      </a:solidFill>
                      <a:prstDash val="soli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latin typeface="Bahnschrift" panose="020B0502040204020203" pitchFamily="34" charset="0"/>
                          <a:cs typeface="Arial"/>
                        </a:rPr>
                        <a:t>4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lnT w="28575">
                      <a:solidFill>
                        <a:srgbClr val="000000"/>
                      </a:solidFill>
                      <a:prstDash val="soli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lnT w="28575">
                      <a:solidFill>
                        <a:srgbClr val="000000"/>
                      </a:solidFill>
                      <a:prstDash val="soli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151130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lnT w="28575">
                      <a:solidFill>
                        <a:srgbClr val="000000"/>
                      </a:solidFill>
                      <a:prstDash val="soli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lnT w="28575">
                      <a:solidFill>
                        <a:srgbClr val="000000"/>
                      </a:solidFill>
                      <a:prstDash val="soli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14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4610" marB="0">
                    <a:lnT w="28575">
                      <a:solidFill>
                        <a:srgbClr val="000000"/>
                      </a:solidFill>
                      <a:prstDash val="soli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Arson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marR="137795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marR="66675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marR="150495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461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Burglary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2705" marB="0">
                    <a:noFill/>
                  </a:tcPr>
                </a:tc>
                <a:tc>
                  <a:txBody>
                    <a:bodyPr/>
                    <a:lstStyle/>
                    <a:p>
                      <a:pPr marR="137795" algn="r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2705" marB="0">
                    <a:noFill/>
                  </a:tcPr>
                </a:tc>
                <a:tc>
                  <a:txBody>
                    <a:bodyPr/>
                    <a:lstStyle/>
                    <a:p>
                      <a:pPr marR="66675" algn="r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270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2705" marB="0">
                    <a:noFill/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270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270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270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270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2705" marB="0">
                    <a:noFill/>
                  </a:tcPr>
                </a:tc>
                <a:tc>
                  <a:txBody>
                    <a:bodyPr/>
                    <a:lstStyle/>
                    <a:p>
                      <a:pPr marR="150495" algn="r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270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270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270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2705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7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461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Homicide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marR="137795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marR="66675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marR="150495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461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Larceny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marR="137795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marL="248285" marR="3175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14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13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11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15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latin typeface="Bahnschrift" panose="020B0502040204020203" pitchFamily="34" charset="0"/>
                          <a:cs typeface="Arial"/>
                        </a:rPr>
                        <a:t>7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14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13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marR="149860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7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9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12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32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150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461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Motor Vehicle Theft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marR="137160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5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marR="66040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9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6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marR="151130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7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48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461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Robbery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marR="137795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marR="66675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marR="150495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7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461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Total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37160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9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24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17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17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latin typeface="Bahnschrift" panose="020B0502040204020203" pitchFamily="34" charset="0"/>
                          <a:cs typeface="Arial"/>
                        </a:rPr>
                        <a:t>13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28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19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48590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12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21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36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226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334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091E9799-649F-EF9F-7832-B25A1169F7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106500"/>
            <a:ext cx="469433" cy="274344"/>
          </a:xfrm>
          <a:prstGeom prst="rect">
            <a:avLst/>
          </a:prstGeom>
        </p:spPr>
      </p:pic>
      <p:graphicFrame>
        <p:nvGraphicFramePr>
          <p:cNvPr id="7" name="object 5">
            <a:extLst>
              <a:ext uri="{FF2B5EF4-FFF2-40B4-BE49-F238E27FC236}">
                <a16:creationId xmlns:a16="http://schemas.microsoft.com/office/drawing/2014/main" id="{1CDB6F15-47E6-9158-E257-00ABE27B19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149741"/>
              </p:ext>
            </p:extLst>
          </p:nvPr>
        </p:nvGraphicFramePr>
        <p:xfrm>
          <a:off x="203594" y="3817614"/>
          <a:ext cx="8423898" cy="27797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471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31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0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99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89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31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4013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9369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486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3695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0132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2486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8796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77784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150020">
                <a:tc gridSpan="14">
                  <a:txBody>
                    <a:bodyPr/>
                    <a:lstStyle/>
                    <a:p>
                      <a:pPr>
                        <a:lnSpc>
                          <a:spcPts val="990"/>
                        </a:lnSpc>
                      </a:pPr>
                      <a:r>
                        <a:rPr sz="1000" spc="-20" dirty="0">
                          <a:latin typeface="Bahnschrift" panose="020B0502040204020203" pitchFamily="34" charset="0"/>
                          <a:cs typeface="Arial"/>
                        </a:rPr>
                        <a:t>202</a:t>
                      </a:r>
                      <a:r>
                        <a:rPr lang="en-US" sz="1000" spc="-20" dirty="0">
                          <a:latin typeface="Bahnschrift" panose="020B0502040204020203" pitchFamily="34" charset="0"/>
                          <a:cs typeface="Arial"/>
                        </a:rPr>
                        <a:t>6</a:t>
                      </a:r>
                      <a:endParaRPr sz="100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5421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Crimes</a:t>
                      </a:r>
                      <a:endParaRPr sz="110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969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8430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Jan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1445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Feb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9065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Mar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00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Apr</a:t>
                      </a:r>
                      <a:endParaRPr sz="110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8430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May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7480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Jun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0175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Jul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3350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Aug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9860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Sep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0810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Oct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3985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Nov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0965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Dec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ct val="100000"/>
                        </a:lnSpc>
                        <a:spcBef>
                          <a:spcPts val="470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Total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9690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8786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414"/>
                        </a:spcBef>
                      </a:pPr>
                      <a:r>
                        <a:rPr sz="110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Aggravated</a:t>
                      </a:r>
                      <a:r>
                        <a:rPr sz="1100" spc="-6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 </a:t>
                      </a: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Assault</a:t>
                      </a:r>
                      <a:endParaRPr sz="110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2704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37795" algn="r">
                        <a:lnSpc>
                          <a:spcPct val="100000"/>
                        </a:lnSpc>
                        <a:spcBef>
                          <a:spcPts val="414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2704" marB="0"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/>
                    <a:p>
                      <a:pPr marR="131445" algn="r">
                        <a:lnSpc>
                          <a:spcPct val="100000"/>
                        </a:lnSpc>
                        <a:spcBef>
                          <a:spcPts val="414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2704" marB="0"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/>
                    <a:p>
                      <a:pPr marR="140335" algn="r">
                        <a:lnSpc>
                          <a:spcPct val="100000"/>
                        </a:lnSpc>
                        <a:spcBef>
                          <a:spcPts val="414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2704" marB="0"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128270" algn="r">
                        <a:lnSpc>
                          <a:spcPct val="100000"/>
                        </a:lnSpc>
                        <a:spcBef>
                          <a:spcPts val="414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2704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39700" algn="r">
                        <a:lnSpc>
                          <a:spcPct val="100000"/>
                        </a:lnSpc>
                        <a:spcBef>
                          <a:spcPts val="414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4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2704" marB="0"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/>
                    <a:p>
                      <a:pPr marR="158750" algn="r">
                        <a:lnSpc>
                          <a:spcPct val="100000"/>
                        </a:lnSpc>
                        <a:spcBef>
                          <a:spcPts val="414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2704" marB="0"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131445" algn="r">
                        <a:lnSpc>
                          <a:spcPct val="100000"/>
                        </a:lnSpc>
                        <a:spcBef>
                          <a:spcPts val="414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2704" marB="0"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0000"/>
                        </a:lnSpc>
                        <a:spcBef>
                          <a:spcPts val="414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2704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51130" algn="r">
                        <a:lnSpc>
                          <a:spcPct val="100000"/>
                        </a:lnSpc>
                        <a:spcBef>
                          <a:spcPts val="414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2704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30810" algn="r">
                        <a:lnSpc>
                          <a:spcPct val="100000"/>
                        </a:lnSpc>
                        <a:spcBef>
                          <a:spcPts val="414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2704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33985" algn="r">
                        <a:lnSpc>
                          <a:spcPct val="100000"/>
                        </a:lnSpc>
                        <a:spcBef>
                          <a:spcPts val="414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2704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101600" algn="r">
                        <a:lnSpc>
                          <a:spcPct val="100000"/>
                        </a:lnSpc>
                        <a:spcBef>
                          <a:spcPts val="414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2704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65405" algn="r">
                        <a:lnSpc>
                          <a:spcPct val="100000"/>
                        </a:lnSpc>
                        <a:spcBef>
                          <a:spcPts val="464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12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9054" marB="0"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0621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100" spc="-2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Arson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R="138430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R="131445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R="139700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R="127635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R="139700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R="158750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R="131445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R="134620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R="150495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R="130810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R="134620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R="100965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R="67945"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191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0621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Burglary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R="139065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R="132080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140335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R="128270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/>
                    <a:p>
                      <a:pPr marR="140335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R="158115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131445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R="150495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R="130175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R="134620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R="100965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R="66040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5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127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0621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Homicide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R="138430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R="131445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R="140335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R="127635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R="139700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R="158750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/>
                    <a:p>
                      <a:pPr marR="131445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R="134620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R="150495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R="130810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R="134620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R="100965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R="67945"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191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0621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Larceny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R="136525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8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/>
                    <a:p>
                      <a:pPr marR="130175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5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139065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5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125730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4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138430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13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/>
                    <a:p>
                      <a:pPr marR="157480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/>
                    <a:p>
                      <a:pPr marR="130175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6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133350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R="148590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R="129539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R="133350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R="100330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R="67945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44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1275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0621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10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Motor</a:t>
                      </a:r>
                      <a:r>
                        <a:rPr sz="1100" spc="3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 </a:t>
                      </a: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Vehicle</a:t>
                      </a:r>
                      <a:r>
                        <a:rPr sz="1100" spc="1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 </a:t>
                      </a:r>
                      <a:r>
                        <a:rPr sz="1100" spc="-2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Theft</a:t>
                      </a:r>
                      <a:endParaRPr sz="110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R="137795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132080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139065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R="127000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R="139065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4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/>
                    <a:p>
                      <a:pPr marR="158115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131445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134620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R="150495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R="131445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R="134620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R="101600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R="67945"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16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191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0621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Robbery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R="139065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131445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R="139700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/>
                    <a:p>
                      <a:pPr marR="127635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140335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R="158750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131445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23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R="135255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R="150495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R="131445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R="134620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R="101600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/>
                </a:tc>
                <a:tc>
                  <a:txBody>
                    <a:bodyPr/>
                    <a:lstStyle/>
                    <a:p>
                      <a:pPr marR="66675" algn="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25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191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1785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Total</a:t>
                      </a:r>
                      <a:endParaRPr sz="110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6525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9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9539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7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8430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11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7000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0335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22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7480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2715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34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2715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9860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28905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3350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9060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7785" algn="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103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5560" marB="0"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61163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0026" y="252386"/>
            <a:ext cx="4543948" cy="944076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Bahnschrift" panose="020B0502040204020203" pitchFamily="34" charset="0"/>
              </a:rPr>
              <a:t>Forest Park southeast</a:t>
            </a:r>
            <a:br>
              <a:rPr lang="en-US" dirty="0">
                <a:latin typeface="Bahnschrift" panose="020B0502040204020203" pitchFamily="34" charset="0"/>
              </a:rPr>
            </a:br>
            <a:r>
              <a:rPr lang="en-US" dirty="0">
                <a:latin typeface="Bahnschrift" panose="020B0502040204020203" pitchFamily="34" charset="0"/>
              </a:rPr>
              <a:t>2025 vs 2026</a:t>
            </a:r>
            <a:endParaRPr dirty="0">
              <a:latin typeface="Bahnschrift" panose="020B05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917452" y="6597352"/>
            <a:ext cx="11910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Bahnschrift" panose="020B0502040204020203" pitchFamily="34" charset="0"/>
              </a:rPr>
              <a:t>Source: </a:t>
            </a:r>
            <a:r>
              <a:rPr lang="en-US" sz="1100" dirty="0">
                <a:latin typeface="Bahnschrift" panose="020B0502040204020203" pitchFamily="34" charset="0"/>
                <a:hlinkClick r:id="rId2"/>
              </a:rPr>
              <a:t>SLMPD</a:t>
            </a:r>
            <a:endParaRPr lang="en-US" sz="1100" dirty="0">
              <a:latin typeface="Bahnschrift" panose="020B0502040204020203" pitchFamily="34" charset="0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8C02CA8-31F9-4985-A82A-9D1123BEB90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3543892"/>
              </p:ext>
            </p:extLst>
          </p:nvPr>
        </p:nvGraphicFramePr>
        <p:xfrm>
          <a:off x="85725" y="1340768"/>
          <a:ext cx="8972550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043588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4275" y="252676"/>
            <a:ext cx="5055449" cy="944076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Bahnschrift" panose="020B0502040204020203" pitchFamily="34" charset="0"/>
              </a:rPr>
              <a:t>Forest Park southeast</a:t>
            </a:r>
            <a:br>
              <a:rPr lang="en-US" dirty="0">
                <a:latin typeface="Bahnschrift" panose="020B0502040204020203" pitchFamily="34" charset="0"/>
              </a:rPr>
            </a:br>
            <a:r>
              <a:rPr lang="en-US" dirty="0">
                <a:latin typeface="Bahnschrift" panose="020B0502040204020203" pitchFamily="34" charset="0"/>
              </a:rPr>
              <a:t>Crimes by day of the week</a:t>
            </a:r>
            <a:endParaRPr dirty="0">
              <a:latin typeface="Bahnschrift" panose="020B05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917452" y="6597352"/>
            <a:ext cx="11910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Bahnschrift" panose="020B0502040204020203" pitchFamily="34" charset="0"/>
              </a:rPr>
              <a:t>Source: </a:t>
            </a:r>
            <a:r>
              <a:rPr lang="en-US" sz="1100" dirty="0">
                <a:latin typeface="Bahnschrift" panose="020B0502040204020203" pitchFamily="34" charset="0"/>
                <a:hlinkClick r:id="rId2"/>
              </a:rPr>
              <a:t>SLMPD</a:t>
            </a:r>
            <a:endParaRPr lang="en-US" sz="1100" dirty="0">
              <a:latin typeface="Bahnschrift" panose="020B0502040204020203" pitchFamily="34" charset="0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0000000-0008-0000-0300-000006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1376251"/>
              </p:ext>
            </p:extLst>
          </p:nvPr>
        </p:nvGraphicFramePr>
        <p:xfrm>
          <a:off x="0" y="1268760"/>
          <a:ext cx="9144000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064100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1760" y="252676"/>
            <a:ext cx="4464497" cy="944076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Bahnschrift" panose="020B0502040204020203" pitchFamily="34" charset="0"/>
              </a:rPr>
              <a:t>Forest park southeast</a:t>
            </a:r>
            <a:br>
              <a:rPr lang="en-US" dirty="0">
                <a:latin typeface="Bahnschrift" panose="020B0502040204020203" pitchFamily="34" charset="0"/>
              </a:rPr>
            </a:br>
            <a:r>
              <a:rPr lang="en-US" dirty="0">
                <a:latin typeface="Bahnschrift" panose="020B0502040204020203" pitchFamily="34" charset="0"/>
              </a:rPr>
              <a:t>Crimes by time of day</a:t>
            </a:r>
            <a:endParaRPr dirty="0">
              <a:latin typeface="Bahnschrift" panose="020B05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917452" y="6597352"/>
            <a:ext cx="11910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Bahnschrift" panose="020B0502040204020203" pitchFamily="34" charset="0"/>
              </a:rPr>
              <a:t>Source: </a:t>
            </a:r>
            <a:r>
              <a:rPr lang="en-US" sz="1100" dirty="0">
                <a:latin typeface="Bahnschrift" panose="020B0502040204020203" pitchFamily="34" charset="0"/>
                <a:hlinkClick r:id="rId2"/>
              </a:rPr>
              <a:t>SLMPD</a:t>
            </a:r>
            <a:endParaRPr lang="en-US" sz="1100" dirty="0">
              <a:latin typeface="Bahnschrift" panose="020B0502040204020203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7544" y="6021288"/>
            <a:ext cx="23184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ahnschrift" panose="020B0502040204020203" pitchFamily="34" charset="0"/>
              </a:rPr>
              <a:t>41% - Daytime (8AM-8PM)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543" y="6381328"/>
            <a:ext cx="23904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ahnschrift" panose="020B0502040204020203" pitchFamily="34" charset="0"/>
              </a:rPr>
              <a:t>59% - Nighttime (8PM-8AM)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375C56A-E6D8-4D1C-7F24-64FFAABBBEE2}"/>
              </a:ext>
            </a:extLst>
          </p:cNvPr>
          <p:cNvSpPr/>
          <p:nvPr/>
        </p:nvSpPr>
        <p:spPr>
          <a:xfrm>
            <a:off x="251520" y="6051776"/>
            <a:ext cx="216024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432F272-14DB-C85D-1E53-46219064FFE2}"/>
              </a:ext>
            </a:extLst>
          </p:cNvPr>
          <p:cNvSpPr/>
          <p:nvPr/>
        </p:nvSpPr>
        <p:spPr>
          <a:xfrm>
            <a:off x="251520" y="6411816"/>
            <a:ext cx="216024" cy="2160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0000000-0008-0000-0300-000003000000}"/>
              </a:ext>
            </a:extLst>
          </p:cNvPr>
          <p:cNvGraphicFramePr>
            <a:graphicFrameLocks/>
          </p:cNvGraphicFramePr>
          <p:nvPr/>
        </p:nvGraphicFramePr>
        <p:xfrm>
          <a:off x="2209799" y="1323975"/>
          <a:ext cx="4724402" cy="42100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047020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917452" y="6597352"/>
            <a:ext cx="11910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Bahnschrift" panose="020B0502040204020203" pitchFamily="34" charset="0"/>
              </a:rPr>
              <a:t>Source: </a:t>
            </a:r>
            <a:r>
              <a:rPr lang="en-US" sz="1100" dirty="0">
                <a:latin typeface="Bahnschrift" panose="020B0502040204020203" pitchFamily="34" charset="0"/>
                <a:hlinkClick r:id="rId2"/>
              </a:rPr>
              <a:t>SLMPD</a:t>
            </a:r>
            <a:endParaRPr lang="en-US" sz="1100" dirty="0">
              <a:latin typeface="Bahnschrift" panose="020B0502040204020203" pitchFamily="34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975989" y="252676"/>
            <a:ext cx="5192021" cy="944076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Bahnschrift" panose="020B0502040204020203" pitchFamily="34" charset="0"/>
              </a:rPr>
              <a:t>Forest park southeast</a:t>
            </a:r>
            <a:br>
              <a:rPr lang="en-US" dirty="0">
                <a:latin typeface="Bahnschrift" panose="020B0502040204020203" pitchFamily="34" charset="0"/>
              </a:rPr>
            </a:br>
            <a:r>
              <a:rPr lang="en-US" dirty="0">
                <a:latin typeface="Bahnschrift" panose="020B0502040204020203" pitchFamily="34" charset="0"/>
              </a:rPr>
              <a:t>Crimes by day of the Month</a:t>
            </a:r>
            <a:endParaRPr dirty="0">
              <a:latin typeface="Bahnschrift" panose="020B0502040204020203" pitchFamily="34" charset="0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00000000-0008-0000-03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6170462"/>
              </p:ext>
            </p:extLst>
          </p:nvPr>
        </p:nvGraphicFramePr>
        <p:xfrm>
          <a:off x="0" y="1340768"/>
          <a:ext cx="9144000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102910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2708920"/>
            <a:ext cx="7772400" cy="1470025"/>
          </a:xfrm>
        </p:spPr>
        <p:txBody>
          <a:bodyPr/>
          <a:lstStyle/>
          <a:p>
            <a:r>
              <a:rPr dirty="0">
                <a:latin typeface="Bahnschrift" panose="020B0502040204020203" pitchFamily="34" charset="0"/>
              </a:rPr>
              <a:t>Central West End</a:t>
            </a:r>
            <a:br>
              <a:rPr lang="en-US" dirty="0">
                <a:latin typeface="Bahnschrift" panose="020B0502040204020203" pitchFamily="34" charset="0"/>
              </a:rPr>
            </a:br>
            <a:r>
              <a:rPr dirty="0">
                <a:latin typeface="Bahnschrift" panose="020B0502040204020203" pitchFamily="34" charset="0"/>
              </a:rPr>
              <a:t>Neighborhood Detail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6689" y="404664"/>
            <a:ext cx="4176465" cy="1008112"/>
          </a:xfrm>
        </p:spPr>
        <p:txBody>
          <a:bodyPr>
            <a:noAutofit/>
          </a:bodyPr>
          <a:lstStyle/>
          <a:p>
            <a:r>
              <a:rPr sz="2400" dirty="0">
                <a:latin typeface="Bahnschrift" panose="020B0502040204020203" pitchFamily="34" charset="0"/>
              </a:rPr>
              <a:t>Central West End</a:t>
            </a:r>
            <a:br>
              <a:rPr lang="en-US" sz="2400" dirty="0">
                <a:latin typeface="Bahnschrift" panose="020B0502040204020203" pitchFamily="34" charset="0"/>
              </a:rPr>
            </a:br>
            <a:r>
              <a:rPr sz="2400" dirty="0">
                <a:latin typeface="Bahnschrift" panose="020B0502040204020203" pitchFamily="34" charset="0"/>
              </a:rPr>
              <a:t>Summary Notes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708950"/>
            <a:ext cx="7704856" cy="5032418"/>
          </a:xfrm>
        </p:spPr>
        <p:txBody>
          <a:bodyPr>
            <a:normAutofit/>
          </a:bodyPr>
          <a:lstStyle/>
          <a:p>
            <a:r>
              <a:rPr lang="en-US" sz="2800" b="1" i="0" u="sng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126 total crimes in </a:t>
            </a:r>
            <a:r>
              <a:rPr lang="en-US" sz="2800" b="1" u="sng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July</a:t>
            </a:r>
            <a:r>
              <a:rPr lang="en-US" sz="2800" b="1" i="0" u="sng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2026</a:t>
            </a:r>
          </a:p>
          <a:p>
            <a:pPr lvl="1"/>
            <a:r>
              <a:rPr sz="2400" b="0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</a:t>
            </a:r>
            <a:r>
              <a:rPr lang="en-US" sz="2200" b="0" i="0" u="none" cap="none" dirty="0">
                <a:solidFill>
                  <a:srgbClr val="00B050"/>
                </a:solidFill>
                <a:latin typeface="Bahnschrift" panose="020B0502040204020203" pitchFamily="34" charset="0"/>
                <a:cs typeface="Arial"/>
              </a:rPr>
              <a:t>Down </a:t>
            </a:r>
            <a:r>
              <a:rPr lang="en-US" sz="2200" dirty="0">
                <a:solidFill>
                  <a:srgbClr val="00B050"/>
                </a:solidFill>
                <a:latin typeface="Bahnschrift" panose="020B0502040204020203" pitchFamily="34" charset="0"/>
                <a:cs typeface="Arial"/>
              </a:rPr>
              <a:t>26</a:t>
            </a:r>
            <a:r>
              <a:rPr lang="en-US" sz="2200" b="0" i="0" u="none" cap="none" dirty="0">
                <a:solidFill>
                  <a:srgbClr val="00B050"/>
                </a:solidFill>
                <a:latin typeface="Bahnschrift" panose="020B0502040204020203" pitchFamily="34" charset="0"/>
                <a:cs typeface="Arial"/>
              </a:rPr>
              <a:t>.3</a:t>
            </a:r>
            <a:r>
              <a:rPr lang="en-US" sz="2200" dirty="0">
                <a:solidFill>
                  <a:srgbClr val="00B050"/>
                </a:solidFill>
                <a:latin typeface="Bahnschrift" panose="020B0502040204020203" pitchFamily="34" charset="0"/>
                <a:cs typeface="Arial"/>
              </a:rPr>
              <a:t>% </a:t>
            </a:r>
            <a:r>
              <a:rPr sz="2200" b="0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compared to </a:t>
            </a:r>
            <a:r>
              <a:rPr lang="en-US" sz="22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July 2025</a:t>
            </a:r>
            <a:r>
              <a:rPr sz="2200" b="0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</a:t>
            </a:r>
            <a:r>
              <a:rPr lang="en-US" sz="22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(171 </a:t>
            </a:r>
            <a:r>
              <a:rPr sz="2200" b="0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crimes)</a:t>
            </a:r>
          </a:p>
          <a:p>
            <a:pPr lvl="1"/>
            <a:r>
              <a:rPr lang="en-US" sz="2400" b="1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</a:t>
            </a:r>
            <a:r>
              <a:rPr lang="en-US" sz="2400" b="1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30</a:t>
            </a:r>
            <a:r>
              <a:rPr lang="en-US" sz="2400" b="1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</a:t>
            </a:r>
            <a:r>
              <a:rPr sz="2400" b="1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crimes against persons</a:t>
            </a:r>
            <a:r>
              <a:rPr sz="2400" b="0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in </a:t>
            </a: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July 2026</a:t>
            </a:r>
            <a:endParaRPr sz="2400" b="0" i="0" u="none" cap="none" dirty="0">
              <a:solidFill>
                <a:srgbClr val="000000">
                  <a:alpha val="100000"/>
                </a:srgbClr>
              </a:solidFill>
              <a:latin typeface="Bahnschrift" panose="020B0502040204020203" pitchFamily="34" charset="0"/>
              <a:cs typeface="Arial"/>
            </a:endParaRPr>
          </a:p>
          <a:p>
            <a:pPr lvl="2"/>
            <a:r>
              <a:rPr lang="en-US" sz="2000" b="0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</a:t>
            </a:r>
            <a:r>
              <a:rPr lang="en-US" sz="2000" dirty="0">
                <a:solidFill>
                  <a:srgbClr val="22B967"/>
                </a:solidFill>
                <a:latin typeface="Bahnschrift" panose="020B0502040204020203" pitchFamily="34" charset="0"/>
                <a:cs typeface="Arial"/>
              </a:rPr>
              <a:t>Down 3.2% </a:t>
            </a:r>
            <a:r>
              <a:rPr sz="2000" b="0" i="0" u="none" cap="none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compared to </a:t>
            </a:r>
            <a:r>
              <a:rPr lang="en-US" sz="20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July 2025 (31 crimes)</a:t>
            </a:r>
          </a:p>
          <a:p>
            <a:r>
              <a:rPr lang="en-US" sz="2800" b="1" u="sng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1051 total crimes so far in 2026</a:t>
            </a:r>
          </a:p>
          <a:p>
            <a:pPr lvl="1"/>
            <a:r>
              <a:rPr lang="en-US" sz="2200" dirty="0">
                <a:solidFill>
                  <a:srgbClr val="22B967"/>
                </a:solidFill>
                <a:latin typeface="Bahnschrift" panose="020B0502040204020203" pitchFamily="34" charset="0"/>
                <a:cs typeface="Arial"/>
              </a:rPr>
              <a:t>Down 5.2% </a:t>
            </a:r>
            <a:r>
              <a:rPr lang="en-US" sz="22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compared to this time in 2025 (1109 crimes)</a:t>
            </a:r>
          </a:p>
          <a:p>
            <a:pPr lvl="1"/>
            <a:r>
              <a:rPr lang="en-US" sz="2400" b="1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191 crimes against persons</a:t>
            </a: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so far in 2026</a:t>
            </a:r>
          </a:p>
          <a:p>
            <a:pPr lvl="2"/>
            <a:r>
              <a:rPr lang="en-US" sz="20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Bahnschrift" panose="020B0502040204020203" pitchFamily="34" charset="0"/>
                <a:cs typeface="Arial"/>
              </a:rPr>
              <a:t>Up 11.7% </a:t>
            </a:r>
            <a:r>
              <a:rPr lang="en-US" sz="20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compared to this time in 2025 (171 crimes)</a:t>
            </a:r>
          </a:p>
          <a:p>
            <a:pPr lvl="1"/>
            <a:r>
              <a:rPr lang="en-US" sz="2400" b="1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587 crimes against property</a:t>
            </a: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so far in 2026</a:t>
            </a:r>
          </a:p>
          <a:p>
            <a:pPr lvl="2"/>
            <a:r>
              <a:rPr lang="en-US" sz="20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 </a:t>
            </a:r>
            <a:r>
              <a:rPr lang="en-US" sz="2000" dirty="0">
                <a:solidFill>
                  <a:srgbClr val="22B967"/>
                </a:solidFill>
                <a:latin typeface="Bahnschrift" panose="020B0502040204020203" pitchFamily="34" charset="0"/>
                <a:cs typeface="Arial"/>
              </a:rPr>
              <a:t>Down 8.4% </a:t>
            </a:r>
            <a:r>
              <a:rPr lang="en-US" sz="2000" dirty="0">
                <a:solidFill>
                  <a:srgbClr val="000000">
                    <a:alpha val="100000"/>
                  </a:srgbClr>
                </a:solidFill>
                <a:latin typeface="Bahnschrift" panose="020B0502040204020203" pitchFamily="34" charset="0"/>
                <a:cs typeface="Arial"/>
              </a:rPr>
              <a:t>compared to this time in 2025 (641 crimes)</a:t>
            </a:r>
          </a:p>
          <a:p>
            <a:pPr lvl="2"/>
            <a:endParaRPr lang="en-US" sz="2000" dirty="0">
              <a:solidFill>
                <a:srgbClr val="000000">
                  <a:alpha val="100000"/>
                </a:srgbClr>
              </a:solidFill>
              <a:latin typeface="Bahnschrift" panose="020B0502040204020203" pitchFamily="34" charset="0"/>
              <a:cs typeface="Arial"/>
            </a:endParaRPr>
          </a:p>
          <a:p>
            <a:pPr marL="457200" lvl="2" indent="0">
              <a:buNone/>
            </a:pPr>
            <a:endParaRPr lang="en-US" sz="2000" dirty="0">
              <a:solidFill>
                <a:srgbClr val="000000">
                  <a:alpha val="100000"/>
                </a:srgbClr>
              </a:solidFill>
              <a:latin typeface="Bahnschrift" panose="020B0502040204020203" pitchFamily="34" charset="0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380312" y="6597352"/>
            <a:ext cx="11910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Bahnschrift" panose="020B0502040204020203" pitchFamily="34" charset="0"/>
              </a:rPr>
              <a:t>Source: </a:t>
            </a:r>
            <a:r>
              <a:rPr lang="en-US" sz="1100" dirty="0">
                <a:latin typeface="Bahnschrift" panose="020B0502040204020203" pitchFamily="34" charset="0"/>
                <a:hlinkClick r:id="rId2"/>
              </a:rPr>
              <a:t>SLMPD</a:t>
            </a:r>
            <a:endParaRPr lang="en-US" sz="1100" dirty="0">
              <a:latin typeface="Bahnschrift" panose="020B0502040204020203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4F31EC-60A2-934A-C00D-482CB8983D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ADB7A-FB52-19B7-78AB-9EE58162B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839" y="252676"/>
            <a:ext cx="4926320" cy="944076"/>
          </a:xfrm>
        </p:spPr>
        <p:txBody>
          <a:bodyPr>
            <a:normAutofit fontScale="90000"/>
          </a:bodyPr>
          <a:lstStyle/>
          <a:p>
            <a:r>
              <a:rPr dirty="0">
                <a:latin typeface="Bahnschrift" panose="020B0502040204020203" pitchFamily="34" charset="0"/>
              </a:rPr>
              <a:t>Central West End</a:t>
            </a:r>
            <a:br>
              <a:rPr lang="en-US" dirty="0">
                <a:latin typeface="Bahnschrift" panose="020B0502040204020203" pitchFamily="34" charset="0"/>
              </a:rPr>
            </a:br>
            <a:r>
              <a:rPr dirty="0">
                <a:latin typeface="Bahnschrift" panose="020B0502040204020203" pitchFamily="34" charset="0"/>
              </a:rPr>
              <a:t>Year to Year Comparison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CCBB35-3CE5-4E41-B06F-D224805894A7}"/>
              </a:ext>
            </a:extLst>
          </p:cNvPr>
          <p:cNvSpPr txBox="1"/>
          <p:nvPr/>
        </p:nvSpPr>
        <p:spPr>
          <a:xfrm>
            <a:off x="7917452" y="6597352"/>
            <a:ext cx="11910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Bahnschrift" panose="020B0502040204020203" pitchFamily="34" charset="0"/>
              </a:rPr>
              <a:t>Source: </a:t>
            </a:r>
            <a:r>
              <a:rPr lang="en-US" sz="1100" dirty="0">
                <a:latin typeface="Bahnschrift" panose="020B0502040204020203" pitchFamily="34" charset="0"/>
                <a:hlinkClick r:id="rId2"/>
              </a:rPr>
              <a:t>SLMPD</a:t>
            </a:r>
            <a:endParaRPr lang="en-US" sz="1100" dirty="0">
              <a:latin typeface="Bahnschrift" panose="020B0502040204020203" pitchFamily="34" charset="0"/>
            </a:endParaRPr>
          </a:p>
        </p:txBody>
      </p:sp>
      <p:graphicFrame>
        <p:nvGraphicFramePr>
          <p:cNvPr id="4" name="object 8">
            <a:extLst>
              <a:ext uri="{FF2B5EF4-FFF2-40B4-BE49-F238E27FC236}">
                <a16:creationId xmlns:a16="http://schemas.microsoft.com/office/drawing/2014/main" id="{D84684A0-37AE-9A16-86A4-CAFA9E82B0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271884"/>
              </p:ext>
            </p:extLst>
          </p:nvPr>
        </p:nvGraphicFramePr>
        <p:xfrm>
          <a:off x="248861" y="1161352"/>
          <a:ext cx="8646276" cy="26839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887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46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46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46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46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213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80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469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3469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3469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3469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3469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34693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41206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140970">
                <a:tc gridSpan="14">
                  <a:txBody>
                    <a:bodyPr/>
                    <a:lstStyle/>
                    <a:p>
                      <a:pPr>
                        <a:lnSpc>
                          <a:spcPts val="990"/>
                        </a:lnSpc>
                      </a:pPr>
                      <a:r>
                        <a:rPr sz="1000" spc="-20" dirty="0">
                          <a:latin typeface="Bahnschrift" panose="020B0502040204020203" pitchFamily="34" charset="0"/>
                          <a:cs typeface="Arial"/>
                        </a:rPr>
                        <a:t>2025</a:t>
                      </a:r>
                      <a:endParaRPr sz="100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5312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Crimes</a:t>
                      </a:r>
                      <a:endParaRPr sz="110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Jan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Feb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Mar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Apr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3970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May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Jun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Jul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Aug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Sep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Oct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127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Nov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Dec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Total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290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Aggravated</a:t>
                      </a:r>
                      <a:r>
                        <a:rPr sz="1100" spc="-7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 </a:t>
                      </a: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Assault</a:t>
                      </a:r>
                      <a:endParaRPr sz="110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7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5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9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14033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6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5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4769" marB="0">
                    <a:lnT w="28575">
                      <a:solidFill>
                        <a:srgbClr val="000000"/>
                      </a:solidFill>
                      <a:prstDash val="soli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66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1594" marB="0">
                    <a:lnT w="28575">
                      <a:solidFill>
                        <a:srgbClr val="000000"/>
                      </a:solidFill>
                      <a:prstDash val="soli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0985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2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Arson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1403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143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826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290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Burglary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5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7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6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5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13970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4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6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6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5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12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4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8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540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71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1594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0329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Homicide</a:t>
                      </a:r>
                      <a:endParaRPr sz="110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14097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143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826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9085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Larceny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40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35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34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46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14097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48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77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35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46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37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38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3175" algn="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44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5404" marB="0">
                    <a:noFill/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38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518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223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Motor</a:t>
                      </a:r>
                      <a:r>
                        <a:rPr sz="1100" spc="3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 </a:t>
                      </a: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Vehicle</a:t>
                      </a:r>
                      <a:r>
                        <a:rPr sz="1100" spc="1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 </a:t>
                      </a:r>
                      <a:r>
                        <a:rPr sz="1100" spc="-2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Theft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6830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4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6830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5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6830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7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6830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6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6830" marB="0">
                    <a:noFill/>
                  </a:tcPr>
                </a:tc>
                <a:tc>
                  <a:txBody>
                    <a:bodyPr/>
                    <a:lstStyle/>
                    <a:p>
                      <a:pPr marR="13843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11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6830" marB="0">
                    <a:noFill/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13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6830" marB="0">
                    <a:noFill/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18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6830" marB="0">
                    <a:noFill/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22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6830" marB="0">
                    <a:noFill/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13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6830" marB="0"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15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6830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21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127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6830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138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810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290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Robbery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14097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7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4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540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89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29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2229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0985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Total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59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54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57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60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4160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67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103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76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86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69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63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80</a:t>
                      </a: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49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0" baseline="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823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5" name="object 8">
            <a:extLst>
              <a:ext uri="{FF2B5EF4-FFF2-40B4-BE49-F238E27FC236}">
                <a16:creationId xmlns:a16="http://schemas.microsoft.com/office/drawing/2014/main" id="{C927A651-37BF-C5FD-FCE4-112E3DBF7E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3685183"/>
              </p:ext>
            </p:extLst>
          </p:nvPr>
        </p:nvGraphicFramePr>
        <p:xfrm>
          <a:off x="248860" y="3889833"/>
          <a:ext cx="8646277" cy="26630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887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46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46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46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46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213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480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469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3469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3469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3469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3469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34693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41206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141415">
                <a:tc gridSpan="14">
                  <a:txBody>
                    <a:bodyPr/>
                    <a:lstStyle/>
                    <a:p>
                      <a:pPr>
                        <a:lnSpc>
                          <a:spcPts val="990"/>
                        </a:lnSpc>
                      </a:pPr>
                      <a:r>
                        <a:rPr sz="1000" spc="-20" dirty="0">
                          <a:latin typeface="Bahnschrift" panose="020B0502040204020203" pitchFamily="34" charset="0"/>
                          <a:cs typeface="Arial"/>
                        </a:rPr>
                        <a:t>202</a:t>
                      </a:r>
                      <a:r>
                        <a:rPr lang="en-US" sz="1000" spc="-20" dirty="0">
                          <a:latin typeface="Bahnschrift" panose="020B0502040204020203" pitchFamily="34" charset="0"/>
                          <a:cs typeface="Arial"/>
                        </a:rPr>
                        <a:t>6</a:t>
                      </a:r>
                      <a:endParaRPr sz="100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308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Crimes</a:t>
                      </a:r>
                      <a:endParaRPr sz="110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Jan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Feb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Mar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Apr</a:t>
                      </a:r>
                      <a:endParaRPr sz="110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3970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May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Jun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Jul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Aug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Sep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Oct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1272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Nov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2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Dec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5367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Total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9200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Aggravated</a:t>
                      </a:r>
                      <a:r>
                        <a:rPr sz="1100" spc="-7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 </a:t>
                      </a: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Assault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7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5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14033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4769" marB="0">
                    <a:lnT w="28575">
                      <a:solidFill>
                        <a:srgbClr val="000000"/>
                      </a:solidFill>
                      <a:prstDash val="soli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lnT w="28575">
                      <a:solidFill>
                        <a:srgbClr val="000000"/>
                      </a:solidFill>
                      <a:prstDash val="soli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30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1594" marB="0">
                    <a:lnT w="28575">
                      <a:solidFill>
                        <a:srgbClr val="000000"/>
                      </a:solidFill>
                      <a:prstDash val="soli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1809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2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Arson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14033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143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826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9200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Burglary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6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4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13970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540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84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24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1594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1809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Homicide</a:t>
                      </a:r>
                      <a:endParaRPr sz="110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2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/>
                    <a:p>
                      <a:pPr marR="14097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5143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355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5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826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0030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Larceny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41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57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38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46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14097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56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44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48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/>
                    <a:p>
                      <a:pPr marR="5715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3175" algn="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5404" marB="0">
                    <a:noFill/>
                  </a:tcPr>
                </a:tc>
                <a:tc>
                  <a:txBody>
                    <a:bodyPr/>
                    <a:lstStyle/>
                    <a:p>
                      <a:pPr marR="5334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330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223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2254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10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Motor</a:t>
                      </a:r>
                      <a:r>
                        <a:rPr sz="1100" spc="3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 </a:t>
                      </a: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Vehicle</a:t>
                      </a:r>
                      <a:r>
                        <a:rPr sz="1100" spc="15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 </a:t>
                      </a:r>
                      <a:r>
                        <a:rPr sz="1100" spc="-2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Theft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6830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7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6830" marB="0"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4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683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8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6830" marB="0"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9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6830" marB="0"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/>
                    <a:p>
                      <a:pPr marR="13843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8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683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17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6830" marB="0"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6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683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6830" marB="0">
                    <a:noFill/>
                  </a:tcPr>
                </a:tc>
                <a:tc>
                  <a:txBody>
                    <a:bodyPr/>
                    <a:lstStyle/>
                    <a:p>
                      <a:pPr marR="53975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6830" marB="0">
                    <a:noFill/>
                  </a:tcPr>
                </a:tc>
                <a:tc>
                  <a:txBody>
                    <a:bodyPr/>
                    <a:lstStyle/>
                    <a:p>
                      <a:pPr marR="54610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6830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127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6830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59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3810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9200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Robbery</a:t>
                      </a:r>
                      <a:endParaRPr sz="110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3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EE5858"/>
                    </a:solidFill>
                  </a:tcPr>
                </a:tc>
                <a:tc>
                  <a:txBody>
                    <a:bodyPr/>
                    <a:lstStyle/>
                    <a:p>
                      <a:pPr marR="14097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1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0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5405" marB="0"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0325" marB="0"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489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8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62229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1809">
                <a:tc>
                  <a:txBody>
                    <a:bodyPr/>
                    <a:lstStyle/>
                    <a:p>
                      <a:pPr marL="6413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100" spc="-10" dirty="0">
                          <a:solidFill>
                            <a:srgbClr val="111111"/>
                          </a:solidFill>
                          <a:latin typeface="Bahnschrift" panose="020B0502040204020203" pitchFamily="34" charset="0"/>
                          <a:cs typeface="Arial"/>
                        </a:rPr>
                        <a:t>Total</a:t>
                      </a:r>
                      <a:endParaRPr sz="110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59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73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59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63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4160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69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67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66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1100" spc="0" baseline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880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56515"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lang="en-US" sz="1100" spc="0" baseline="0" dirty="0">
                          <a:latin typeface="Bahnschrift" panose="020B0502040204020203" pitchFamily="34" charset="0"/>
                          <a:cs typeface="Arial"/>
                        </a:rPr>
                        <a:t>456</a:t>
                      </a:r>
                      <a:endParaRPr sz="1100" spc="0" baseline="0" dirty="0">
                        <a:latin typeface="Bahnschrift" panose="020B0502040204020203" pitchFamily="34" charset="0"/>
                        <a:cs typeface="Arial"/>
                      </a:endParaRPr>
                    </a:p>
                  </a:txBody>
                  <a:tcPr marL="0" marR="0" marT="46990" marB="0">
                    <a:lnB w="28575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15721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4082" y="251714"/>
            <a:ext cx="3535836" cy="944076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Bahnschrift" panose="020B0502040204020203" pitchFamily="34" charset="0"/>
              </a:rPr>
              <a:t>Central West End</a:t>
            </a:r>
            <a:br>
              <a:rPr lang="en-US" dirty="0">
                <a:latin typeface="Bahnschrift" panose="020B0502040204020203" pitchFamily="34" charset="0"/>
              </a:rPr>
            </a:br>
            <a:r>
              <a:rPr lang="en-US" dirty="0">
                <a:latin typeface="Bahnschrift" panose="020B0502040204020203" pitchFamily="34" charset="0"/>
              </a:rPr>
              <a:t>2025 vs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17452" y="6597352"/>
            <a:ext cx="11910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>
                <a:latin typeface="Bahnschrift" panose="020B0502040204020203" pitchFamily="34" charset="0"/>
              </a:rPr>
              <a:t>Source: </a:t>
            </a:r>
            <a:r>
              <a:rPr lang="en-US" sz="1100">
                <a:latin typeface="Bahnschrift" panose="020B0502040204020203" pitchFamily="34" charset="0"/>
                <a:hlinkClick r:id="rId2"/>
              </a:rPr>
              <a:t>SLMPD</a:t>
            </a:r>
            <a:endParaRPr lang="en-US" sz="1100" dirty="0">
              <a:latin typeface="Bahnschrift" panose="020B0502040204020203" pitchFamily="34" charset="0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8C02CA8-31F9-4985-A82A-9D1123BEB90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344867"/>
              </p:ext>
            </p:extLst>
          </p:nvPr>
        </p:nvGraphicFramePr>
        <p:xfrm>
          <a:off x="85725" y="1340768"/>
          <a:ext cx="8972550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601766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4275" y="252676"/>
            <a:ext cx="5055449" cy="944076"/>
          </a:xfrm>
        </p:spPr>
        <p:txBody>
          <a:bodyPr>
            <a:normAutofit fontScale="90000"/>
          </a:bodyPr>
          <a:lstStyle/>
          <a:p>
            <a:r>
              <a:rPr dirty="0">
                <a:latin typeface="Bahnschrift" panose="020B0502040204020203" pitchFamily="34" charset="0"/>
              </a:rPr>
              <a:t>Central West End</a:t>
            </a:r>
            <a:br>
              <a:rPr lang="en-US" dirty="0">
                <a:latin typeface="Bahnschrift" panose="020B0502040204020203" pitchFamily="34" charset="0"/>
              </a:rPr>
            </a:br>
            <a:r>
              <a:rPr lang="en-US" dirty="0">
                <a:latin typeface="Bahnschrift" panose="020B0502040204020203" pitchFamily="34" charset="0"/>
              </a:rPr>
              <a:t>Crimes by day of the week</a:t>
            </a:r>
            <a:endParaRPr dirty="0">
              <a:latin typeface="Bahnschrift" panose="020B05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917452" y="6597352"/>
            <a:ext cx="11910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Bahnschrift" panose="020B0502040204020203" pitchFamily="34" charset="0"/>
              </a:rPr>
              <a:t>Source: </a:t>
            </a:r>
            <a:r>
              <a:rPr lang="en-US" sz="1100" dirty="0">
                <a:latin typeface="Bahnschrift" panose="020B0502040204020203" pitchFamily="34" charset="0"/>
                <a:hlinkClick r:id="rId2"/>
              </a:rPr>
              <a:t>SLMPD</a:t>
            </a:r>
            <a:endParaRPr lang="en-US" sz="1100" dirty="0">
              <a:latin typeface="Bahnschrift" panose="020B0502040204020203" pitchFamily="34" charset="0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0000000-0008-0000-0300-000006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1261711"/>
              </p:ext>
            </p:extLst>
          </p:nvPr>
        </p:nvGraphicFramePr>
        <p:xfrm>
          <a:off x="0" y="1340768"/>
          <a:ext cx="9144000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568167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3767" y="252676"/>
            <a:ext cx="4176464" cy="944076"/>
          </a:xfrm>
        </p:spPr>
        <p:txBody>
          <a:bodyPr>
            <a:normAutofit fontScale="90000"/>
          </a:bodyPr>
          <a:lstStyle/>
          <a:p>
            <a:r>
              <a:rPr dirty="0">
                <a:latin typeface="Bahnschrift" panose="020B0502040204020203" pitchFamily="34" charset="0"/>
              </a:rPr>
              <a:t>Central West End</a:t>
            </a:r>
            <a:br>
              <a:rPr lang="en-US" dirty="0">
                <a:latin typeface="Bahnschrift" panose="020B0502040204020203" pitchFamily="34" charset="0"/>
              </a:rPr>
            </a:br>
            <a:r>
              <a:rPr lang="en-US" dirty="0">
                <a:latin typeface="Bahnschrift" panose="020B0502040204020203" pitchFamily="34" charset="0"/>
              </a:rPr>
              <a:t>Crimes by time of day</a:t>
            </a:r>
            <a:endParaRPr dirty="0">
              <a:latin typeface="Bahnschrift" panose="020B05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917452" y="6597352"/>
            <a:ext cx="11910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Bahnschrift" panose="020B0502040204020203" pitchFamily="34" charset="0"/>
              </a:rPr>
              <a:t>Source: </a:t>
            </a:r>
            <a:r>
              <a:rPr lang="en-US" sz="1100" dirty="0">
                <a:latin typeface="Bahnschrift" panose="020B0502040204020203" pitchFamily="34" charset="0"/>
                <a:hlinkClick r:id="rId2"/>
              </a:rPr>
              <a:t>SLMPD</a:t>
            </a:r>
            <a:endParaRPr lang="en-US" sz="1100" dirty="0">
              <a:latin typeface="Bahnschrift" panose="020B0502040204020203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3318" y="5907760"/>
            <a:ext cx="216024" cy="216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53318" y="6267800"/>
            <a:ext cx="216024" cy="2160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69342" y="5877272"/>
            <a:ext cx="23184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ahnschrift" panose="020B0502040204020203" pitchFamily="34" charset="0"/>
              </a:rPr>
              <a:t>41% - Daytime (8AM-8PM)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9341" y="6237312"/>
            <a:ext cx="23904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Bahnschrift" panose="020B0502040204020203" pitchFamily="34" charset="0"/>
              </a:rPr>
              <a:t>59% - Nighttime (8PM-8AM)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0000000-0008-0000-0300-000003000000}"/>
              </a:ext>
            </a:extLst>
          </p:cNvPr>
          <p:cNvGraphicFramePr>
            <a:graphicFrameLocks/>
          </p:cNvGraphicFramePr>
          <p:nvPr/>
        </p:nvGraphicFramePr>
        <p:xfrm>
          <a:off x="2209799" y="1323975"/>
          <a:ext cx="4724402" cy="42100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328070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917452" y="6597352"/>
            <a:ext cx="11910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Bahnschrift" panose="020B0502040204020203" pitchFamily="34" charset="0"/>
              </a:rPr>
              <a:t>Source: </a:t>
            </a:r>
            <a:r>
              <a:rPr lang="en-US" sz="1100" dirty="0">
                <a:latin typeface="Bahnschrift" panose="020B0502040204020203" pitchFamily="34" charset="0"/>
                <a:hlinkClick r:id="rId2"/>
              </a:rPr>
              <a:t>SLMPD</a:t>
            </a:r>
            <a:endParaRPr lang="en-US" sz="1100" dirty="0">
              <a:latin typeface="Bahnschrift" panose="020B0502040204020203" pitchFamily="34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975989" y="252676"/>
            <a:ext cx="5192021" cy="944076"/>
          </a:xfrm>
        </p:spPr>
        <p:txBody>
          <a:bodyPr>
            <a:normAutofit fontScale="90000"/>
          </a:bodyPr>
          <a:lstStyle/>
          <a:p>
            <a:r>
              <a:rPr dirty="0">
                <a:latin typeface="Bahnschrift" panose="020B0502040204020203" pitchFamily="34" charset="0"/>
              </a:rPr>
              <a:t>Central West End</a:t>
            </a:r>
            <a:br>
              <a:rPr lang="en-US" dirty="0">
                <a:latin typeface="Bahnschrift" panose="020B0502040204020203" pitchFamily="34" charset="0"/>
              </a:rPr>
            </a:br>
            <a:r>
              <a:rPr lang="en-US" dirty="0">
                <a:latin typeface="Bahnschrift" panose="020B0502040204020203" pitchFamily="34" charset="0"/>
              </a:rPr>
              <a:t>Crimes by day of the Month</a:t>
            </a:r>
            <a:endParaRPr dirty="0">
              <a:latin typeface="Bahnschrift" panose="020B0502040204020203" pitchFamily="34" charset="0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0000000-0008-0000-03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8641149"/>
              </p:ext>
            </p:extLst>
          </p:nvPr>
        </p:nvGraphicFramePr>
        <p:xfrm>
          <a:off x="0" y="1268760"/>
          <a:ext cx="9144000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4572740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4e4bf973-5651-45da-8ff2-41035f02ffbe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86A82C32FEECE4CAC520337AD24CE7F" ma:contentTypeVersion="5" ma:contentTypeDescription="Create a new document." ma:contentTypeScope="" ma:versionID="93bee0bce9104657644de709178c1cbd">
  <xsd:schema xmlns:xsd="http://www.w3.org/2001/XMLSchema" xmlns:xs="http://www.w3.org/2001/XMLSchema" xmlns:p="http://schemas.microsoft.com/office/2006/metadata/properties" xmlns:ns3="4e4bf973-5651-45da-8ff2-41035f02ffbe" targetNamespace="http://schemas.microsoft.com/office/2006/metadata/properties" ma:root="true" ma:fieldsID="64bb82e0d3ad4bbb2941a25e3aa16419" ns3:_="">
    <xsd:import namespace="4e4bf973-5651-45da-8ff2-41035f02ffbe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_activity" minOccurs="0"/>
                <xsd:element ref="ns3:MediaServiceMetadata" minOccurs="0"/>
                <xsd:element ref="ns3:MediaServiceFastMetadata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4bf973-5651-45da-8ff2-41035f02ffbe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_activity" ma:index="9" nillable="true" ma:displayName="_activity" ma:hidden="true" ma:internalName="_activity">
      <xsd:simpleType>
        <xsd:restriction base="dms:Note"/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075C0C2-6F01-4668-A782-8C5D9CFA353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61F58D1-6648-434F-A642-19D564D516A6}">
  <ds:schemaRefs>
    <ds:schemaRef ds:uri="4e4bf973-5651-45da-8ff2-41035f02ffbe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http://schemas.openxmlformats.org/package/2006/metadata/core-properties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C63CC49C-A71E-486D-BAEA-FBD5E2EA3EC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e4bf973-5651-45da-8ff2-41035f02ffb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16531</TotalTime>
  <Words>1156</Words>
  <Application>Microsoft Office PowerPoint</Application>
  <PresentationFormat>On-screen Show (4:3)</PresentationFormat>
  <Paragraphs>559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Bahnschrift</vt:lpstr>
      <vt:lpstr>Calibri</vt:lpstr>
      <vt:lpstr>Gill Sans MT</vt:lpstr>
      <vt:lpstr>Parcel</vt:lpstr>
      <vt:lpstr>Forest Park Southeast Central West End</vt:lpstr>
      <vt:lpstr>City of St Louis Police Districts</vt:lpstr>
      <vt:lpstr>District 5 Summary Notes</vt:lpstr>
      <vt:lpstr>District 2 Summary Notes</vt:lpstr>
      <vt:lpstr>PowerPoint Presentation</vt:lpstr>
      <vt:lpstr>Forest Park Southeast Neighborhood Detail</vt:lpstr>
      <vt:lpstr>Forest Park Southeast Summary Notes</vt:lpstr>
      <vt:lpstr>Forest Park Southeast Year to Year Comparison</vt:lpstr>
      <vt:lpstr>Forest Park southeast 2025 vs 2026</vt:lpstr>
      <vt:lpstr>Forest Park southeast Crimes by day of the week</vt:lpstr>
      <vt:lpstr>Forest park southeast Crimes by time of day</vt:lpstr>
      <vt:lpstr>Forest park southeast Crimes by day of the Month</vt:lpstr>
      <vt:lpstr>Central West End Neighborhood Detail</vt:lpstr>
      <vt:lpstr>Central West End Summary Notes</vt:lpstr>
      <vt:lpstr>Central West End Year to Year Comparison</vt:lpstr>
      <vt:lpstr>Central West End 2025 vs 2026</vt:lpstr>
      <vt:lpstr>Central West End Crimes by day of the week</vt:lpstr>
      <vt:lpstr>Central West End Crimes by time of day</vt:lpstr>
      <vt:lpstr>Central West End Crimes by day of the Month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Forest Park Southeast Botanical Heights Central West End Medical Campus</dc:title>
  <dc:subject/>
  <dc:creator>Suraj Monger</dc:creator>
  <cp:keywords/>
  <dc:description/>
  <cp:lastModifiedBy>Monger, Suraj</cp:lastModifiedBy>
  <cp:revision>576</cp:revision>
  <dcterms:created xsi:type="dcterms:W3CDTF">2017-02-13T16:18:36Z</dcterms:created>
  <dcterms:modified xsi:type="dcterms:W3CDTF">2026-09-10T21:04:05Z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0x010100186A82C32FEECE4CAC520337AD24CE7F</vt:lpwstr>
  </property>
</Properties>
</file>