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notesSlides/notesSlide7.xml" ContentType="application/vnd.openxmlformats-officedocument.presentationml.notesSl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notesSlides/notesSlide8.xml" ContentType="application/vnd.openxmlformats-officedocument.presentationml.notesSlide+xml"/>
  <Override PartName="/ppt/charts/chart1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37"/>
  </p:notesMasterIdLst>
  <p:sldIdLst>
    <p:sldId id="256" r:id="rId5"/>
    <p:sldId id="328" r:id="rId6"/>
    <p:sldId id="308" r:id="rId7"/>
    <p:sldId id="330" r:id="rId8"/>
    <p:sldId id="315" r:id="rId9"/>
    <p:sldId id="261" r:id="rId10"/>
    <p:sldId id="350" r:id="rId11"/>
    <p:sldId id="333" r:id="rId12"/>
    <p:sldId id="348" r:id="rId13"/>
    <p:sldId id="334" r:id="rId14"/>
    <p:sldId id="335" r:id="rId15"/>
    <p:sldId id="306" r:id="rId16"/>
    <p:sldId id="311" r:id="rId17"/>
    <p:sldId id="351" r:id="rId18"/>
    <p:sldId id="336" r:id="rId19"/>
    <p:sldId id="347" r:id="rId20"/>
    <p:sldId id="337" r:id="rId21"/>
    <p:sldId id="338" r:id="rId22"/>
    <p:sldId id="320" r:id="rId23"/>
    <p:sldId id="265" r:id="rId24"/>
    <p:sldId id="352" r:id="rId25"/>
    <p:sldId id="339" r:id="rId26"/>
    <p:sldId id="346" r:id="rId27"/>
    <p:sldId id="340" r:id="rId28"/>
    <p:sldId id="341" r:id="rId29"/>
    <p:sldId id="299" r:id="rId30"/>
    <p:sldId id="269" r:id="rId31"/>
    <p:sldId id="353" r:id="rId32"/>
    <p:sldId id="342" r:id="rId33"/>
    <p:sldId id="349" r:id="rId34"/>
    <p:sldId id="343" r:id="rId35"/>
    <p:sldId id="344" r:id="rId36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5858"/>
    <a:srgbClr val="92D050"/>
    <a:srgbClr val="22B967"/>
    <a:srgbClr val="FFCC66"/>
    <a:srgbClr val="FFCC99"/>
    <a:srgbClr val="C96731"/>
    <a:srgbClr val="9BAFB5"/>
    <a:srgbClr val="C3CFD3"/>
    <a:srgbClr val="E0A382"/>
    <a:srgbClr val="6B8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5" autoAdjust="0"/>
    <p:restoredTop sz="93005" autoAdjust="0"/>
  </p:normalViewPr>
  <p:slideViewPr>
    <p:cSldViewPr>
      <p:cViewPr varScale="1">
        <p:scale>
          <a:sx n="103" d="100"/>
          <a:sy n="103" d="100"/>
        </p:scale>
        <p:origin x="183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7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394989212682546"/>
          <c:y val="4.0622054368944255E-2"/>
          <c:w val="0.83570065529884796"/>
          <c:h val="0.69923947438144474"/>
        </c:manualLayout>
      </c:layout>
      <c:lineChart>
        <c:grouping val="standard"/>
        <c:varyColors val="0"/>
        <c:ser>
          <c:idx val="0"/>
          <c:order val="0"/>
          <c:tx>
            <c:strRef>
              <c:f>MAIN!$B$43</c:f>
              <c:strCache>
                <c:ptCount val="1"/>
                <c:pt idx="0">
                  <c:v>City Crime Rate</c:v>
                </c:pt>
              </c:strCache>
            </c:strRef>
          </c:tx>
          <c:spPr>
            <a:ln w="508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MAIN!$A$44:$A$50</c:f>
              <c:numCache>
                <c:formatCode>d\-mmm</c:formatCode>
                <c:ptCount val="7"/>
                <c:pt idx="0" formatCode="mmm\-yy">
                  <c:v>46046</c:v>
                </c:pt>
                <c:pt idx="1">
                  <c:v>46079</c:v>
                </c:pt>
                <c:pt idx="2">
                  <c:v>46107</c:v>
                </c:pt>
                <c:pt idx="3">
                  <c:v>46138</c:v>
                </c:pt>
                <c:pt idx="4">
                  <c:v>46168</c:v>
                </c:pt>
                <c:pt idx="5">
                  <c:v>46199</c:v>
                </c:pt>
                <c:pt idx="6">
                  <c:v>46229</c:v>
                </c:pt>
              </c:numCache>
            </c:numRef>
          </c:cat>
          <c:val>
            <c:numRef>
              <c:f>MAIN!$B$44:$B$50</c:f>
              <c:numCache>
                <c:formatCode>General</c:formatCode>
                <c:ptCount val="7"/>
                <c:pt idx="0" formatCode="0.0">
                  <c:v>1089.6020266730332</c:v>
                </c:pt>
                <c:pt idx="1">
                  <c:v>959.9506595308676</c:v>
                </c:pt>
                <c:pt idx="2">
                  <c:v>1095.9022209842894</c:v>
                </c:pt>
                <c:pt idx="3">
                  <c:v>1198.6948650100471</c:v>
                </c:pt>
                <c:pt idx="4" formatCode="0.0">
                  <c:v>1183.7733521675984</c:v>
                </c:pt>
                <c:pt idx="5">
                  <c:v>1086.9000000000001</c:v>
                </c:pt>
                <c:pt idx="6">
                  <c:v>1177.5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5A-4898-BA6A-BBEB09AF47E3}"/>
            </c:ext>
          </c:extLst>
        </c:ser>
        <c:ser>
          <c:idx val="1"/>
          <c:order val="1"/>
          <c:tx>
            <c:strRef>
              <c:f>MAIN!$C$43</c:f>
              <c:strCache>
                <c:ptCount val="1"/>
                <c:pt idx="0">
                  <c:v>Skinker-DeBaliviere Crime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MAIN!$A$44:$A$50</c:f>
              <c:numCache>
                <c:formatCode>d\-mmm</c:formatCode>
                <c:ptCount val="7"/>
                <c:pt idx="0" formatCode="mmm\-yy">
                  <c:v>46046</c:v>
                </c:pt>
                <c:pt idx="1">
                  <c:v>46079</c:v>
                </c:pt>
                <c:pt idx="2">
                  <c:v>46107</c:v>
                </c:pt>
                <c:pt idx="3">
                  <c:v>46138</c:v>
                </c:pt>
                <c:pt idx="4">
                  <c:v>46168</c:v>
                </c:pt>
                <c:pt idx="5">
                  <c:v>46199</c:v>
                </c:pt>
                <c:pt idx="6">
                  <c:v>46229</c:v>
                </c:pt>
              </c:numCache>
            </c:numRef>
          </c:cat>
          <c:val>
            <c:numRef>
              <c:f>MAIN!$C$44:$C$50</c:f>
              <c:numCache>
                <c:formatCode>General</c:formatCode>
                <c:ptCount val="7"/>
                <c:pt idx="0" formatCode="0.0">
                  <c:v>282.12362144139524</c:v>
                </c:pt>
                <c:pt idx="1">
                  <c:v>487.3044370351372</c:v>
                </c:pt>
                <c:pt idx="2">
                  <c:v>384.71402923826622</c:v>
                </c:pt>
                <c:pt idx="3">
                  <c:v>872.01846627340353</c:v>
                </c:pt>
                <c:pt idx="4" formatCode="0.0">
                  <c:v>692.48525262887915</c:v>
                </c:pt>
                <c:pt idx="5">
                  <c:v>436</c:v>
                </c:pt>
                <c:pt idx="6">
                  <c:v>564.20000000000005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5A-4898-BA6A-BBEB09AF47E3}"/>
            </c:ext>
          </c:extLst>
        </c:ser>
        <c:ser>
          <c:idx val="2"/>
          <c:order val="2"/>
          <c:tx>
            <c:strRef>
              <c:f>MAIN!$D$43</c:f>
              <c:strCache>
                <c:ptCount val="1"/>
                <c:pt idx="0">
                  <c:v>DeBaliviere Place Crime Rate</c:v>
                </c:pt>
              </c:strCache>
            </c:strRef>
          </c:tx>
          <c:spPr>
            <a:ln w="28575" cap="rnd">
              <a:solidFill>
                <a:srgbClr val="5AA945"/>
              </a:solidFill>
              <a:round/>
            </a:ln>
            <a:effectLst/>
          </c:spPr>
          <c:marker>
            <c:symbol val="none"/>
          </c:marker>
          <c:cat>
            <c:numRef>
              <c:f>MAIN!$A$44:$A$50</c:f>
              <c:numCache>
                <c:formatCode>d\-mmm</c:formatCode>
                <c:ptCount val="7"/>
                <c:pt idx="0" formatCode="mmm\-yy">
                  <c:v>46046</c:v>
                </c:pt>
                <c:pt idx="1">
                  <c:v>46079</c:v>
                </c:pt>
                <c:pt idx="2">
                  <c:v>46107</c:v>
                </c:pt>
                <c:pt idx="3">
                  <c:v>46138</c:v>
                </c:pt>
                <c:pt idx="4">
                  <c:v>46168</c:v>
                </c:pt>
                <c:pt idx="5">
                  <c:v>46199</c:v>
                </c:pt>
                <c:pt idx="6">
                  <c:v>46229</c:v>
                </c:pt>
              </c:numCache>
            </c:numRef>
          </c:cat>
          <c:val>
            <c:numRef>
              <c:f>MAIN!$D$44:$D$50</c:f>
              <c:numCache>
                <c:formatCode>General</c:formatCode>
                <c:ptCount val="7"/>
                <c:pt idx="0" formatCode="0.0">
                  <c:v>602.57463708572993</c:v>
                </c:pt>
                <c:pt idx="1">
                  <c:v>328.67707477403451</c:v>
                </c:pt>
                <c:pt idx="2">
                  <c:v>547.79512462339085</c:v>
                </c:pt>
                <c:pt idx="3">
                  <c:v>794.30293070391679</c:v>
                </c:pt>
                <c:pt idx="4" formatCode="0.0">
                  <c:v>1287.3185428649685</c:v>
                </c:pt>
                <c:pt idx="5">
                  <c:v>328.7</c:v>
                </c:pt>
                <c:pt idx="6">
                  <c:v>657.4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5A-4898-BA6A-BBEB09AF47E3}"/>
            </c:ext>
          </c:extLst>
        </c:ser>
        <c:ser>
          <c:idx val="3"/>
          <c:order val="3"/>
          <c:tx>
            <c:strRef>
              <c:f>MAIN!$E$43</c:f>
              <c:strCache>
                <c:ptCount val="1"/>
                <c:pt idx="0">
                  <c:v>West End Crime Rate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MAIN!$A$44:$A$50</c:f>
              <c:numCache>
                <c:formatCode>d\-mmm</c:formatCode>
                <c:ptCount val="7"/>
                <c:pt idx="0" formatCode="mmm\-yy">
                  <c:v>46046</c:v>
                </c:pt>
                <c:pt idx="1">
                  <c:v>46079</c:v>
                </c:pt>
                <c:pt idx="2">
                  <c:v>46107</c:v>
                </c:pt>
                <c:pt idx="3">
                  <c:v>46138</c:v>
                </c:pt>
                <c:pt idx="4">
                  <c:v>46168</c:v>
                </c:pt>
                <c:pt idx="5">
                  <c:v>46199</c:v>
                </c:pt>
                <c:pt idx="6">
                  <c:v>46229</c:v>
                </c:pt>
              </c:numCache>
            </c:numRef>
          </c:cat>
          <c:val>
            <c:numRef>
              <c:f>MAIN!$E$44:$E$50</c:f>
              <c:numCache>
                <c:formatCode>General</c:formatCode>
                <c:ptCount val="7"/>
                <c:pt idx="0" formatCode="0.0">
                  <c:v>730.3534910896874</c:v>
                </c:pt>
                <c:pt idx="1">
                  <c:v>832.6029798422436</c:v>
                </c:pt>
                <c:pt idx="2">
                  <c:v>832.6029798422436</c:v>
                </c:pt>
                <c:pt idx="3">
                  <c:v>1022.4948875255624</c:v>
                </c:pt>
                <c:pt idx="4" formatCode="0.0">
                  <c:v>993.280747881975</c:v>
                </c:pt>
                <c:pt idx="5">
                  <c:v>1139.4000000000001</c:v>
                </c:pt>
                <c:pt idx="6">
                  <c:v>1037.0999999999999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D5A-4898-BA6A-BBEB09AF47E3}"/>
            </c:ext>
          </c:extLst>
        </c:ser>
        <c:ser>
          <c:idx val="4"/>
          <c:order val="4"/>
          <c:tx>
            <c:strRef>
              <c:f>MAIN!$F$43</c:f>
              <c:strCache>
                <c:ptCount val="1"/>
                <c:pt idx="0">
                  <c:v>Visitation Park Crime Rate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MAIN!$A$44:$A$50</c:f>
              <c:numCache>
                <c:formatCode>d\-mmm</c:formatCode>
                <c:ptCount val="7"/>
                <c:pt idx="0" formatCode="mmm\-yy">
                  <c:v>46046</c:v>
                </c:pt>
                <c:pt idx="1">
                  <c:v>46079</c:v>
                </c:pt>
                <c:pt idx="2">
                  <c:v>46107</c:v>
                </c:pt>
                <c:pt idx="3">
                  <c:v>46138</c:v>
                </c:pt>
                <c:pt idx="4">
                  <c:v>46168</c:v>
                </c:pt>
                <c:pt idx="5">
                  <c:v>46199</c:v>
                </c:pt>
                <c:pt idx="6">
                  <c:v>46229</c:v>
                </c:pt>
              </c:numCache>
            </c:numRef>
          </c:cat>
          <c:val>
            <c:numRef>
              <c:f>MAIN!$F$44:$F$50</c:f>
              <c:numCache>
                <c:formatCode>General</c:formatCode>
                <c:ptCount val="7"/>
                <c:pt idx="0" formatCode="0.0">
                  <c:v>865.80086580086584</c:v>
                </c:pt>
                <c:pt idx="1">
                  <c:v>324.6753246753247</c:v>
                </c:pt>
                <c:pt idx="2">
                  <c:v>974.02597402597405</c:v>
                </c:pt>
                <c:pt idx="3">
                  <c:v>1082.2510822510822</c:v>
                </c:pt>
                <c:pt idx="4" formatCode="0.0">
                  <c:v>974.02597402597405</c:v>
                </c:pt>
                <c:pt idx="5">
                  <c:v>432.9</c:v>
                </c:pt>
                <c:pt idx="6">
                  <c:v>2056.3000000000002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D5A-4898-BA6A-BBEB09AF47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795352"/>
        <c:axId val="497796008"/>
      </c:lineChart>
      <c:dateAx>
        <c:axId val="49779535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497796008"/>
        <c:crosses val="autoZero"/>
        <c:auto val="1"/>
        <c:lblOffset val="100"/>
        <c:baseTimeUnit val="months"/>
      </c:dateAx>
      <c:valAx>
        <c:axId val="49779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Crime Rate per 100,000 Residents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49779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721640197517685E-2"/>
          <c:y val="5.7939306023411706E-2"/>
          <c:w val="0.88648638729480844"/>
          <c:h val="0.41753280839895013"/>
        </c:manualLayout>
      </c:layout>
      <c:lineChart>
        <c:grouping val="standard"/>
        <c:varyColors val="0"/>
        <c:ser>
          <c:idx val="0"/>
          <c:order val="0"/>
          <c:tx>
            <c:strRef>
              <c:f>'2025CompData'!$B$18</c:f>
              <c:strCache>
                <c:ptCount val="1"/>
                <c:pt idx="0">
                  <c:v>2025 City Crime Rate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'2025CompData'!$B$19:$B$30</c:f>
              <c:numCache>
                <c:formatCode>0.0</c:formatCode>
                <c:ptCount val="12"/>
                <c:pt idx="0">
                  <c:v>947.68186008263206</c:v>
                </c:pt>
                <c:pt idx="1">
                  <c:v>905.23844577522232</c:v>
                </c:pt>
                <c:pt idx="2">
                  <c:v>1121.4345874035905</c:v>
                </c:pt>
                <c:pt idx="3">
                  <c:v>1239.8119226203503</c:v>
                </c:pt>
                <c:pt idx="4">
                  <c:v>1313.7563084840408</c:v>
                </c:pt>
                <c:pt idx="5">
                  <c:v>1359.1840253599401</c:v>
                </c:pt>
                <c:pt idx="6">
                  <c:v>1338.9570857290651</c:v>
                </c:pt>
                <c:pt idx="7">
                  <c:v>1325.3619295837229</c:v>
                </c:pt>
                <c:pt idx="8">
                  <c:v>1236.1644417033074</c:v>
                </c:pt>
                <c:pt idx="9">
                  <c:v>1250.7543653714793</c:v>
                </c:pt>
                <c:pt idx="10">
                  <c:v>1150.6144347399347</c:v>
                </c:pt>
                <c:pt idx="11">
                  <c:v>1089.6020266730332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45-41B2-95D9-6C0594D95AAD}"/>
            </c:ext>
          </c:extLst>
        </c:ser>
        <c:ser>
          <c:idx val="2"/>
          <c:order val="1"/>
          <c:tx>
            <c:strRef>
              <c:f>'2025CompData'!$D$18</c:f>
              <c:strCache>
                <c:ptCount val="1"/>
                <c:pt idx="0">
                  <c:v>DeBal. Place 2025 Crime Rate</c:v>
                </c:pt>
              </c:strCache>
            </c:strRef>
          </c:tx>
          <c:spPr>
            <a:ln w="28575" cap="rnd">
              <a:solidFill>
                <a:schemeClr val="accent1">
                  <a:lumMod val="40000"/>
                  <a:lumOff val="6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'2025CompData'!$D$19:$D$30</c:f>
              <c:numCache>
                <c:formatCode>0.0</c:formatCode>
                <c:ptCount val="12"/>
                <c:pt idx="0">
                  <c:v>1122.9800054779512</c:v>
                </c:pt>
                <c:pt idx="1">
                  <c:v>520.40536839222136</c:v>
                </c:pt>
                <c:pt idx="2">
                  <c:v>739.5234182415777</c:v>
                </c:pt>
                <c:pt idx="3">
                  <c:v>1342.0980553273075</c:v>
                </c:pt>
                <c:pt idx="4">
                  <c:v>1095.5902492467817</c:v>
                </c:pt>
                <c:pt idx="5">
                  <c:v>1122.9800054779512</c:v>
                </c:pt>
                <c:pt idx="6">
                  <c:v>1396.8775677896467</c:v>
                </c:pt>
                <c:pt idx="7">
                  <c:v>465.62585592988222</c:v>
                </c:pt>
                <c:pt idx="8">
                  <c:v>657.35414954806902</c:v>
                </c:pt>
                <c:pt idx="9">
                  <c:v>575.18488085456045</c:v>
                </c:pt>
                <c:pt idx="10">
                  <c:v>438.23609969871268</c:v>
                </c:pt>
                <c:pt idx="11">
                  <c:v>602.57463708572993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45-41B2-95D9-6C0594D95AAD}"/>
            </c:ext>
          </c:extLst>
        </c:ser>
        <c:ser>
          <c:idx val="6"/>
          <c:order val="2"/>
          <c:tx>
            <c:strRef>
              <c:f>'2025CompData'!$H$18</c:f>
              <c:strCache>
                <c:ptCount val="1"/>
                <c:pt idx="0">
                  <c:v>DeBal. Place 2026 Crime Rate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'2025CompData'!$H$19:$H$30</c:f>
              <c:numCache>
                <c:formatCode>0.0</c:formatCode>
                <c:ptCount val="12"/>
                <c:pt idx="0">
                  <c:v>602.57463708572993</c:v>
                </c:pt>
                <c:pt idx="1">
                  <c:v>328.67707477403451</c:v>
                </c:pt>
                <c:pt idx="2" formatCode="General">
                  <c:v>547.79512462339085</c:v>
                </c:pt>
                <c:pt idx="3">
                  <c:v>794.30293070391679</c:v>
                </c:pt>
                <c:pt idx="4">
                  <c:v>1287.3185428649685</c:v>
                </c:pt>
                <c:pt idx="5">
                  <c:v>328.7</c:v>
                </c:pt>
                <c:pt idx="6">
                  <c:v>657.4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845-41B2-95D9-6C0594D95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6646064"/>
        <c:axId val="686647048"/>
      </c:lineChart>
      <c:dateAx>
        <c:axId val="686646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86647048"/>
        <c:crosses val="autoZero"/>
        <c:auto val="0"/>
        <c:lblOffset val="100"/>
        <c:baseTimeUnit val="days"/>
      </c:dateAx>
      <c:valAx>
        <c:axId val="68664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US"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rPr>
                  <a:t>Crime Rate per 100,000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n-US"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en-US"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8664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929484488120269E-2"/>
          <c:y val="0.73691770383540756"/>
          <c:w val="0.93362247482892935"/>
          <c:h val="0.215600711201422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/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1200" b="0" i="0" u="none" strike="noStrike" kern="120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'DeBal Pl'!$B$1</c:f>
              <c:strCache>
                <c:ptCount val="1"/>
                <c:pt idx="0">
                  <c:v>Crimes Against Persons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'DeBal Pl'!$A$2:$A$8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'DeBal Pl'!$B$2:$B$8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5C-4F0B-B958-B3942E7CF9E9}"/>
            </c:ext>
          </c:extLst>
        </c:ser>
        <c:ser>
          <c:idx val="1"/>
          <c:order val="1"/>
          <c:tx>
            <c:strRef>
              <c:f>'DeBal Pl'!$C$1</c:f>
              <c:strCache>
                <c:ptCount val="1"/>
                <c:pt idx="0">
                  <c:v>Property Crimes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'DeBal Pl'!$A$2:$A$8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'DeBal Pl'!$C$2:$C$8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11</c:v>
                </c:pt>
                <c:pt idx="3">
                  <c:v>2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5C-4F0B-B958-B3942E7CF9E9}"/>
            </c:ext>
          </c:extLst>
        </c:ser>
        <c:ser>
          <c:idx val="2"/>
          <c:order val="2"/>
          <c:tx>
            <c:strRef>
              <c:f>'DeBal Pl'!$D$1</c:f>
              <c:strCache>
                <c:ptCount val="1"/>
                <c:pt idx="0">
                  <c:v>Societal Crimes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'DeBal Pl'!$A$2:$A$8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'DeBal Pl'!$D$2:$D$8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5C-4F0B-B958-B3942E7CF9E9}"/>
            </c:ext>
          </c:extLst>
        </c:ser>
        <c:ser>
          <c:idx val="3"/>
          <c:order val="3"/>
          <c:tx>
            <c:strRef>
              <c:f>'DeBal Pl'!$E$1</c:f>
              <c:strCache>
                <c:ptCount val="1"/>
                <c:pt idx="0">
                  <c:v>Unspecified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'DeBal Pl'!$A$2:$A$8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'DeBal Pl'!$E$2:$E$8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5C-4F0B-B958-B3942E7CF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9319984"/>
        <c:axId val="639320312"/>
      </c:barChart>
      <c:catAx>
        <c:axId val="63931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20312"/>
        <c:crosses val="autoZero"/>
        <c:auto val="1"/>
        <c:lblAlgn val="ctr"/>
        <c:lblOffset val="100"/>
        <c:noMultiLvlLbl val="0"/>
      </c:catAx>
      <c:valAx>
        <c:axId val="63932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Crimes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19984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57633420822396"/>
          <c:y val="0.10030061963903997"/>
          <c:w val="0.64618066491688542"/>
          <c:h val="0.799398760721920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D79-4D8F-8ED2-65097DEF379E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D79-4D8F-8ED2-65097DEF379E}"/>
              </c:ext>
            </c:extLst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D79-4D8F-8ED2-65097DEF379E}"/>
              </c:ext>
            </c:extLst>
          </c:dPt>
          <c:dPt>
            <c:idx val="3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D79-4D8F-8ED2-65097DEF379E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D79-4D8F-8ED2-65097DEF379E}"/>
              </c:ext>
            </c:extLst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D79-4D8F-8ED2-65097DEF379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9D79-4D8F-8ED2-65097DEF379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D79-4D8F-8ED2-65097DEF379E}"/>
                </c:ext>
              </c:extLst>
            </c:dLbl>
            <c:dLbl>
              <c:idx val="2"/>
              <c:layout>
                <c:manualLayout>
                  <c:x val="-4.4769527588641733E-17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79-4D8F-8ED2-65097DEF379E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9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79-4D8F-8ED2-65097DEF379E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9D79-4D8F-8ED2-65097DEF379E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9D79-4D8F-8ED2-65097DEF379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'DeBal Pl'!$A$11:$A$16</c:f>
              <c:strCache>
                <c:ptCount val="6"/>
                <c:pt idx="0">
                  <c:v>8AM-12PM</c:v>
                </c:pt>
                <c:pt idx="1">
                  <c:v>12PM-4PM</c:v>
                </c:pt>
                <c:pt idx="2">
                  <c:v>4PM-8PM</c:v>
                </c:pt>
                <c:pt idx="3">
                  <c:v>8PM-12AM</c:v>
                </c:pt>
                <c:pt idx="4">
                  <c:v>12AM-4AM</c:v>
                </c:pt>
                <c:pt idx="5">
                  <c:v>4AM-8AM</c:v>
                </c:pt>
              </c:strCache>
            </c:strRef>
          </c:cat>
          <c:val>
            <c:numRef>
              <c:f>'DeBal Pl'!$B$11:$B$16</c:f>
              <c:numCache>
                <c:formatCode>General</c:formatCode>
                <c:ptCount val="6"/>
                <c:pt idx="0">
                  <c:v>3</c:v>
                </c:pt>
                <c:pt idx="1">
                  <c:v>11</c:v>
                </c:pt>
                <c:pt idx="2">
                  <c:v>5</c:v>
                </c:pt>
                <c:pt idx="3">
                  <c:v>11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D79-4D8F-8ED2-65097DEF379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 algn="ctr">
        <a:defRPr lang="en-US" sz="1400" b="0" i="0" u="none" strike="noStrike" kern="120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'DeBal Pl'!$A$24:$A$54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</c:numCache>
            </c:numRef>
          </c:cat>
          <c:val>
            <c:numRef>
              <c:f>'DeBal Pl'!$B$24:$B$54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5</c:v>
                </c:pt>
                <c:pt idx="13">
                  <c:v>11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01-4DEE-BFE1-E0684DD52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0702032"/>
        <c:axId val="690704984"/>
      </c:lineChart>
      <c:catAx>
        <c:axId val="6907020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Day of the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90704984"/>
        <c:crosses val="autoZero"/>
        <c:auto val="1"/>
        <c:lblAlgn val="ctr"/>
        <c:lblOffset val="100"/>
        <c:noMultiLvlLbl val="0"/>
      </c:catAx>
      <c:valAx>
        <c:axId val="69070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Crimes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907020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721640197517685E-2"/>
          <c:y val="5.7939306023411706E-2"/>
          <c:w val="0.88648638729480844"/>
          <c:h val="0.41753280839895013"/>
        </c:manualLayout>
      </c:layout>
      <c:lineChart>
        <c:grouping val="standard"/>
        <c:varyColors val="0"/>
        <c:ser>
          <c:idx val="0"/>
          <c:order val="0"/>
          <c:tx>
            <c:strRef>
              <c:f>'2025CompData'!$B$18</c:f>
              <c:strCache>
                <c:ptCount val="1"/>
                <c:pt idx="0">
                  <c:v>2025 City Crime Rate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'2025CompData'!$B$19:$B$30</c:f>
              <c:numCache>
                <c:formatCode>0.0</c:formatCode>
                <c:ptCount val="12"/>
                <c:pt idx="0">
                  <c:v>947.68186008263206</c:v>
                </c:pt>
                <c:pt idx="1">
                  <c:v>905.23844577522232</c:v>
                </c:pt>
                <c:pt idx="2">
                  <c:v>1121.4345874035905</c:v>
                </c:pt>
                <c:pt idx="3">
                  <c:v>1239.8119226203503</c:v>
                </c:pt>
                <c:pt idx="4">
                  <c:v>1313.7563084840408</c:v>
                </c:pt>
                <c:pt idx="5">
                  <c:v>1359.1840253599401</c:v>
                </c:pt>
                <c:pt idx="6">
                  <c:v>1338.9570857290651</c:v>
                </c:pt>
                <c:pt idx="7">
                  <c:v>1325.3619295837229</c:v>
                </c:pt>
                <c:pt idx="8">
                  <c:v>1236.1644417033074</c:v>
                </c:pt>
                <c:pt idx="9">
                  <c:v>1250.7543653714793</c:v>
                </c:pt>
                <c:pt idx="10">
                  <c:v>1150.6144347399347</c:v>
                </c:pt>
                <c:pt idx="11">
                  <c:v>1089.6020266730332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0D-4565-8FC0-964C62A45B58}"/>
            </c:ext>
          </c:extLst>
        </c:ser>
        <c:ser>
          <c:idx val="1"/>
          <c:order val="1"/>
          <c:tx>
            <c:strRef>
              <c:f>'2025CompData'!$C$18</c:f>
              <c:strCache>
                <c:ptCount val="1"/>
                <c:pt idx="0">
                  <c:v>Skinker-DeBal. 2025 Crime Rate</c:v>
                </c:pt>
              </c:strCache>
            </c:strRef>
          </c:tx>
          <c:spPr>
            <a:ln w="28575" cap="rnd">
              <a:solidFill>
                <a:srgbClr val="F3AA79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'2025CompData'!$C$19:$C$30</c:f>
              <c:numCache>
                <c:formatCode>0.0</c:formatCode>
                <c:ptCount val="12"/>
                <c:pt idx="0">
                  <c:v>333.41882533983073</c:v>
                </c:pt>
                <c:pt idx="1">
                  <c:v>410.36163118748391</c:v>
                </c:pt>
                <c:pt idx="2">
                  <c:v>384.71402923826622</c:v>
                </c:pt>
                <c:pt idx="3">
                  <c:v>769.42805847653244</c:v>
                </c:pt>
                <c:pt idx="4">
                  <c:v>487.3044370351372</c:v>
                </c:pt>
                <c:pt idx="5">
                  <c:v>487.3044370351372</c:v>
                </c:pt>
                <c:pt idx="6">
                  <c:v>384.71402923826622</c:v>
                </c:pt>
                <c:pt idx="7">
                  <c:v>897.66606822262122</c:v>
                </c:pt>
                <c:pt idx="8">
                  <c:v>1000.2564760194921</c:v>
                </c:pt>
                <c:pt idx="9">
                  <c:v>564.24724288279049</c:v>
                </c:pt>
                <c:pt idx="10">
                  <c:v>359.06642728904848</c:v>
                </c:pt>
                <c:pt idx="11">
                  <c:v>282.12362144139524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0D-4565-8FC0-964C62A45B58}"/>
            </c:ext>
          </c:extLst>
        </c:ser>
        <c:ser>
          <c:idx val="5"/>
          <c:order val="2"/>
          <c:tx>
            <c:strRef>
              <c:f>'2025CompData'!$G$18</c:f>
              <c:strCache>
                <c:ptCount val="1"/>
                <c:pt idx="0">
                  <c:v>Skinker-DeBal. 2026 Crime Rate</c:v>
                </c:pt>
              </c:strCache>
            </c:strRef>
          </c:tx>
          <c:spPr>
            <a:ln w="28575" cap="rnd">
              <a:solidFill>
                <a:srgbClr val="E96B15"/>
              </a:solidFill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'2025CompData'!$G$19:$G$30</c:f>
              <c:numCache>
                <c:formatCode>0.0</c:formatCode>
                <c:ptCount val="12"/>
                <c:pt idx="0">
                  <c:v>282.12362144139524</c:v>
                </c:pt>
                <c:pt idx="1">
                  <c:v>487.3044370351372</c:v>
                </c:pt>
                <c:pt idx="2" formatCode="General">
                  <c:v>384.71402923826622</c:v>
                </c:pt>
                <c:pt idx="3">
                  <c:v>872.01846627340353</c:v>
                </c:pt>
                <c:pt idx="4">
                  <c:v>692.48525262887915</c:v>
                </c:pt>
                <c:pt idx="5">
                  <c:v>436</c:v>
                </c:pt>
                <c:pt idx="6">
                  <c:v>564.20000000000005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30D-4565-8FC0-964C62A45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6646064"/>
        <c:axId val="686647048"/>
      </c:lineChart>
      <c:dateAx>
        <c:axId val="686646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86647048"/>
        <c:crosses val="autoZero"/>
        <c:auto val="0"/>
        <c:lblOffset val="100"/>
        <c:baseTimeUnit val="days"/>
      </c:dateAx>
      <c:valAx>
        <c:axId val="68664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US"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rPr>
                  <a:t>Crime Rate per 100,000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n-US"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en-US"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8664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929484488120269E-2"/>
          <c:y val="0.73691770383540756"/>
          <c:w val="0.93362247482892935"/>
          <c:h val="0.215600711201422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/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1200" b="0" i="0" u="none" strike="noStrike" kern="120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'Ski-DeBal'!$B$1</c:f>
              <c:strCache>
                <c:ptCount val="1"/>
                <c:pt idx="0">
                  <c:v>Crimes Against Persons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'Ski-DeBal'!$A$2:$A$8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'Ski-DeBal'!$B$2:$B$8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8E-45DA-9BF7-D18B6EFC1373}"/>
            </c:ext>
          </c:extLst>
        </c:ser>
        <c:ser>
          <c:idx val="1"/>
          <c:order val="1"/>
          <c:tx>
            <c:strRef>
              <c:f>'Ski-DeBal'!$C$1</c:f>
              <c:strCache>
                <c:ptCount val="1"/>
                <c:pt idx="0">
                  <c:v>Property Crimes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'Ski-DeBal'!$A$2:$A$8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'Ski-DeBal'!$C$2:$C$8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8E-45DA-9BF7-D18B6EFC1373}"/>
            </c:ext>
          </c:extLst>
        </c:ser>
        <c:ser>
          <c:idx val="2"/>
          <c:order val="2"/>
          <c:tx>
            <c:strRef>
              <c:f>'Ski-DeBal'!$D$1</c:f>
              <c:strCache>
                <c:ptCount val="1"/>
                <c:pt idx="0">
                  <c:v>Societal Crimes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'Ski-DeBal'!$A$2:$A$8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'Ski-DeBal'!$D$2:$D$8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8E-45DA-9BF7-D18B6EFC1373}"/>
            </c:ext>
          </c:extLst>
        </c:ser>
        <c:ser>
          <c:idx val="3"/>
          <c:order val="3"/>
          <c:tx>
            <c:strRef>
              <c:f>'Ski-DeBal'!$E$1</c:f>
              <c:strCache>
                <c:ptCount val="1"/>
                <c:pt idx="0">
                  <c:v>Unspecified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'Ski-DeBal'!$A$2:$A$8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'Ski-DeBal'!$E$2:$E$8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8E-45DA-9BF7-D18B6EFC1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9319984"/>
        <c:axId val="639320312"/>
      </c:barChart>
      <c:catAx>
        <c:axId val="63931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20312"/>
        <c:crosses val="autoZero"/>
        <c:auto val="1"/>
        <c:lblAlgn val="ctr"/>
        <c:lblOffset val="100"/>
        <c:noMultiLvlLbl val="0"/>
      </c:catAx>
      <c:valAx>
        <c:axId val="63932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Crimes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19984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57633420822396"/>
          <c:y val="0.10030061963903997"/>
          <c:w val="0.64618066491688542"/>
          <c:h val="0.799398760721920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E55-4A3E-90D9-E04858EFCF9B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E55-4A3E-90D9-E04858EFCF9B}"/>
              </c:ext>
            </c:extLst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E55-4A3E-90D9-E04858EFCF9B}"/>
              </c:ext>
            </c:extLst>
          </c:dPt>
          <c:dPt>
            <c:idx val="3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E55-4A3E-90D9-E04858EFCF9B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E55-4A3E-90D9-E04858EFCF9B}"/>
              </c:ext>
            </c:extLst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E55-4A3E-90D9-E04858EFCF9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BE55-4A3E-90D9-E04858EFCF9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BE55-4A3E-90D9-E04858EFCF9B}"/>
                </c:ext>
              </c:extLst>
            </c:dLbl>
            <c:dLbl>
              <c:idx val="2"/>
              <c:layout>
                <c:manualLayout>
                  <c:x val="-4.4769527588641733E-17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55-4A3E-90D9-E04858EFCF9B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9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E55-4A3E-90D9-E04858EFCF9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BE55-4A3E-90D9-E04858EFCF9B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BE55-4A3E-90D9-E04858EFCF9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'Ski-DeBal'!$A$11:$A$16</c:f>
              <c:strCache>
                <c:ptCount val="6"/>
                <c:pt idx="0">
                  <c:v>8AM-12PM</c:v>
                </c:pt>
                <c:pt idx="1">
                  <c:v>12PM-4PM</c:v>
                </c:pt>
                <c:pt idx="2">
                  <c:v>4PM-8PM</c:v>
                </c:pt>
                <c:pt idx="3">
                  <c:v>8PM-12AM</c:v>
                </c:pt>
                <c:pt idx="4">
                  <c:v>12AM-4AM</c:v>
                </c:pt>
                <c:pt idx="5">
                  <c:v>4AM-8AM</c:v>
                </c:pt>
              </c:strCache>
            </c:strRef>
          </c:cat>
          <c:val>
            <c:numRef>
              <c:f>'Ski-DeBal'!$B$11:$B$16</c:f>
              <c:numCache>
                <c:formatCode>General</c:formatCode>
                <c:ptCount val="6"/>
                <c:pt idx="0">
                  <c:v>6</c:v>
                </c:pt>
                <c:pt idx="1">
                  <c:v>10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E55-4A3E-90D9-E04858EFCF9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 algn="ctr">
        <a:defRPr lang="en-US" sz="1400" b="0" i="0" u="none" strike="noStrike" kern="120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'Ski-DeBal'!$A$24:$A$54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</c:numCache>
            </c:numRef>
          </c:cat>
          <c:val>
            <c:numRef>
              <c:f>'Ski-DeBal'!$B$24:$B$54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4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93-4645-A5D7-E5503BBC4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0702032"/>
        <c:axId val="690704984"/>
      </c:lineChart>
      <c:catAx>
        <c:axId val="6907020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Day of the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90704984"/>
        <c:crosses val="autoZero"/>
        <c:auto val="1"/>
        <c:lblAlgn val="ctr"/>
        <c:lblOffset val="100"/>
        <c:noMultiLvlLbl val="0"/>
      </c:catAx>
      <c:valAx>
        <c:axId val="69070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Crimes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907020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721640197517685E-2"/>
          <c:y val="5.7939306023411706E-2"/>
          <c:w val="0.88648638729480844"/>
          <c:h val="0.41753280839895013"/>
        </c:manualLayout>
      </c:layout>
      <c:lineChart>
        <c:grouping val="standard"/>
        <c:varyColors val="0"/>
        <c:ser>
          <c:idx val="0"/>
          <c:order val="0"/>
          <c:tx>
            <c:strRef>
              <c:f>'2025CompData'!$B$18</c:f>
              <c:strCache>
                <c:ptCount val="1"/>
                <c:pt idx="0">
                  <c:v>2025 City Crime Rate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'2025CompData'!$B$19:$B$30</c:f>
              <c:numCache>
                <c:formatCode>0.0</c:formatCode>
                <c:ptCount val="12"/>
                <c:pt idx="0">
                  <c:v>947.68186008263206</c:v>
                </c:pt>
                <c:pt idx="1">
                  <c:v>905.23844577522232</c:v>
                </c:pt>
                <c:pt idx="2">
                  <c:v>1121.4345874035905</c:v>
                </c:pt>
                <c:pt idx="3">
                  <c:v>1239.8119226203503</c:v>
                </c:pt>
                <c:pt idx="4">
                  <c:v>1313.7563084840408</c:v>
                </c:pt>
                <c:pt idx="5">
                  <c:v>1359.1840253599401</c:v>
                </c:pt>
                <c:pt idx="6">
                  <c:v>1338.9570857290651</c:v>
                </c:pt>
                <c:pt idx="7">
                  <c:v>1325.3619295837229</c:v>
                </c:pt>
                <c:pt idx="8">
                  <c:v>1236.1644417033074</c:v>
                </c:pt>
                <c:pt idx="9">
                  <c:v>1250.7543653714793</c:v>
                </c:pt>
                <c:pt idx="10">
                  <c:v>1150.6144347399347</c:v>
                </c:pt>
                <c:pt idx="11">
                  <c:v>1089.6020266730332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38-4A06-9016-D98819B2FF3A}"/>
            </c:ext>
          </c:extLst>
        </c:ser>
        <c:ser>
          <c:idx val="3"/>
          <c:order val="1"/>
          <c:tx>
            <c:strRef>
              <c:f>'2025CompData'!$E$18</c:f>
              <c:strCache>
                <c:ptCount val="1"/>
                <c:pt idx="0">
                  <c:v>West End 2025 Crime Rate</c:v>
                </c:pt>
              </c:strCache>
            </c:strRef>
          </c:tx>
          <c:spPr>
            <a:ln w="28575" cap="rnd">
              <a:solidFill>
                <a:srgbClr val="A1E7A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'2025CompData'!$E$19:$E$30</c:f>
              <c:numCache>
                <c:formatCode>0.0</c:formatCode>
                <c:ptCount val="12"/>
                <c:pt idx="0">
                  <c:v>759.56763073327488</c:v>
                </c:pt>
                <c:pt idx="1">
                  <c:v>774.17470055506874</c:v>
                </c:pt>
                <c:pt idx="2">
                  <c:v>584.28279287174996</c:v>
                </c:pt>
                <c:pt idx="3">
                  <c:v>1153.9585159217061</c:v>
                </c:pt>
                <c:pt idx="4">
                  <c:v>832.6029798422436</c:v>
                </c:pt>
                <c:pt idx="5">
                  <c:v>861.81711948583109</c:v>
                </c:pt>
                <c:pt idx="6">
                  <c:v>934.8524685947998</c:v>
                </c:pt>
                <c:pt idx="7">
                  <c:v>978.67367806018115</c:v>
                </c:pt>
                <c:pt idx="8">
                  <c:v>744.96056091148114</c:v>
                </c:pt>
                <c:pt idx="9">
                  <c:v>715.74642126789365</c:v>
                </c:pt>
                <c:pt idx="10">
                  <c:v>715.74642126789365</c:v>
                </c:pt>
                <c:pt idx="11">
                  <c:v>730.3534910896874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38-4A06-9016-D98819B2FF3A}"/>
            </c:ext>
          </c:extLst>
        </c:ser>
        <c:ser>
          <c:idx val="7"/>
          <c:order val="2"/>
          <c:tx>
            <c:strRef>
              <c:f>'2025CompData'!$I$18</c:f>
              <c:strCache>
                <c:ptCount val="1"/>
                <c:pt idx="0">
                  <c:v>West End 2026 Crime Rate</c:v>
                </c:pt>
              </c:strCache>
            </c:strRef>
          </c:tx>
          <c:spPr>
            <a:ln w="28575" cap="rnd">
              <a:solidFill>
                <a:srgbClr val="33CC33"/>
              </a:solidFill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'2025CompData'!$I$19:$I$30</c:f>
              <c:numCache>
                <c:formatCode>0.0</c:formatCode>
                <c:ptCount val="12"/>
                <c:pt idx="0">
                  <c:v>730.3534910896874</c:v>
                </c:pt>
                <c:pt idx="1">
                  <c:v>832.6029798422436</c:v>
                </c:pt>
                <c:pt idx="2" formatCode="General">
                  <c:v>832.6029798422436</c:v>
                </c:pt>
                <c:pt idx="3">
                  <c:v>1022.4948875255624</c:v>
                </c:pt>
                <c:pt idx="4">
                  <c:v>993.280747881975</c:v>
                </c:pt>
                <c:pt idx="5">
                  <c:v>1139.4000000000001</c:v>
                </c:pt>
                <c:pt idx="6">
                  <c:v>1037.0999999999999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E38-4A06-9016-D98819B2F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6646064"/>
        <c:axId val="686647048"/>
      </c:lineChart>
      <c:dateAx>
        <c:axId val="686646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86647048"/>
        <c:crosses val="autoZero"/>
        <c:auto val="0"/>
        <c:lblOffset val="100"/>
        <c:baseTimeUnit val="days"/>
      </c:dateAx>
      <c:valAx>
        <c:axId val="68664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US"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rPr>
                  <a:t>Crime Rate per 100,000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n-US"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en-US"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8664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929484488120269E-2"/>
          <c:y val="0.73691770383540756"/>
          <c:w val="0.93362247482892935"/>
          <c:h val="0.215600711201422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/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1200" b="0" i="0" u="none" strike="noStrike" kern="120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'West End'!$B$1</c:f>
              <c:strCache>
                <c:ptCount val="1"/>
                <c:pt idx="0">
                  <c:v>Crimes Against Persons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'West End'!$A$2:$A$8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'West End'!$B$2:$B$8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11</c:v>
                </c:pt>
                <c:pt idx="3">
                  <c:v>9</c:v>
                </c:pt>
                <c:pt idx="4">
                  <c:v>12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03-4A8A-B240-E3695F5F3C79}"/>
            </c:ext>
          </c:extLst>
        </c:ser>
        <c:ser>
          <c:idx val="1"/>
          <c:order val="1"/>
          <c:tx>
            <c:strRef>
              <c:f>'West End'!$C$1</c:f>
              <c:strCache>
                <c:ptCount val="1"/>
                <c:pt idx="0">
                  <c:v>Property Crimes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'West End'!$A$2:$A$8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'West End'!$C$2:$C$8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13</c:v>
                </c:pt>
                <c:pt idx="3">
                  <c:v>6</c:v>
                </c:pt>
                <c:pt idx="4">
                  <c:v>7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03-4A8A-B240-E3695F5F3C79}"/>
            </c:ext>
          </c:extLst>
        </c:ser>
        <c:ser>
          <c:idx val="2"/>
          <c:order val="2"/>
          <c:tx>
            <c:strRef>
              <c:f>'West End'!$D$1</c:f>
              <c:strCache>
                <c:ptCount val="1"/>
                <c:pt idx="0">
                  <c:v>Societal Crimes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'West End'!$A$2:$A$8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'West End'!$D$2:$D$8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  <c:pt idx="4">
                  <c:v>9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03-4A8A-B240-E3695F5F3C79}"/>
            </c:ext>
          </c:extLst>
        </c:ser>
        <c:ser>
          <c:idx val="3"/>
          <c:order val="3"/>
          <c:tx>
            <c:strRef>
              <c:f>'West End'!$E$1</c:f>
              <c:strCache>
                <c:ptCount val="1"/>
                <c:pt idx="0">
                  <c:v>Unspecified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'West End'!$A$2:$A$8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'West End'!$E$2:$E$8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9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03-4A8A-B240-E3695F5F3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9319984"/>
        <c:axId val="639320312"/>
      </c:barChart>
      <c:catAx>
        <c:axId val="63931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20312"/>
        <c:crosses val="autoZero"/>
        <c:auto val="1"/>
        <c:lblAlgn val="ctr"/>
        <c:lblOffset val="100"/>
        <c:noMultiLvlLbl val="0"/>
      </c:catAx>
      <c:valAx>
        <c:axId val="63932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Crimes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19984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57633420822396"/>
          <c:y val="0.10030061963903997"/>
          <c:w val="0.64618066491688542"/>
          <c:h val="0.799398760721920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0C5-4653-A59E-6C8E0B327279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0C5-4653-A59E-6C8E0B327279}"/>
              </c:ext>
            </c:extLst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0C5-4653-A59E-6C8E0B327279}"/>
              </c:ext>
            </c:extLst>
          </c:dPt>
          <c:dPt>
            <c:idx val="3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0C5-4653-A59E-6C8E0B327279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0C5-4653-A59E-6C8E0B327279}"/>
              </c:ext>
            </c:extLst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0C5-4653-A59E-6C8E0B32727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10C5-4653-A59E-6C8E0B32727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10C5-4653-A59E-6C8E0B327279}"/>
                </c:ext>
              </c:extLst>
            </c:dLbl>
            <c:dLbl>
              <c:idx val="2"/>
              <c:layout>
                <c:manualLayout>
                  <c:x val="-4.4769527588641733E-17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0C5-4653-A59E-6C8E0B327279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9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C5-4653-A59E-6C8E0B32727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10C5-4653-A59E-6C8E0B327279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10C5-4653-A59E-6C8E0B32727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'West End'!$A$11:$A$16</c:f>
              <c:strCache>
                <c:ptCount val="6"/>
                <c:pt idx="0">
                  <c:v>8AM-12PM</c:v>
                </c:pt>
                <c:pt idx="1">
                  <c:v>12PM-4PM</c:v>
                </c:pt>
                <c:pt idx="2">
                  <c:v>4PM-8PM</c:v>
                </c:pt>
                <c:pt idx="3">
                  <c:v>8PM-12AM</c:v>
                </c:pt>
                <c:pt idx="4">
                  <c:v>12AM-4AM</c:v>
                </c:pt>
                <c:pt idx="5">
                  <c:v>4AM-8AM</c:v>
                </c:pt>
              </c:strCache>
            </c:strRef>
          </c:cat>
          <c:val>
            <c:numRef>
              <c:f>'West End'!$B$11:$B$16</c:f>
              <c:numCache>
                <c:formatCode>General</c:formatCode>
                <c:ptCount val="6"/>
                <c:pt idx="0">
                  <c:v>38</c:v>
                </c:pt>
                <c:pt idx="1">
                  <c:v>21</c:v>
                </c:pt>
                <c:pt idx="2">
                  <c:v>21</c:v>
                </c:pt>
                <c:pt idx="3">
                  <c:v>38</c:v>
                </c:pt>
                <c:pt idx="4">
                  <c:v>24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0C5-4653-A59E-6C8E0B32727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 algn="ctr">
        <a:defRPr lang="en-US" sz="1400" b="0" i="0" u="none" strike="noStrike" kern="120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'West End'!$A$24:$A$54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</c:numCache>
            </c:numRef>
          </c:cat>
          <c:val>
            <c:numRef>
              <c:f>'West End'!$B$24:$B$54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17</c:v>
                </c:pt>
                <c:pt idx="3">
                  <c:v>4</c:v>
                </c:pt>
                <c:pt idx="4">
                  <c:v>4</c:v>
                </c:pt>
                <c:pt idx="5">
                  <c:v>6</c:v>
                </c:pt>
                <c:pt idx="6">
                  <c:v>4</c:v>
                </c:pt>
                <c:pt idx="7">
                  <c:v>1</c:v>
                </c:pt>
                <c:pt idx="8">
                  <c:v>0</c:v>
                </c:pt>
                <c:pt idx="9">
                  <c:v>9</c:v>
                </c:pt>
                <c:pt idx="10">
                  <c:v>2</c:v>
                </c:pt>
                <c:pt idx="11">
                  <c:v>1</c:v>
                </c:pt>
                <c:pt idx="12">
                  <c:v>7</c:v>
                </c:pt>
                <c:pt idx="13">
                  <c:v>2</c:v>
                </c:pt>
                <c:pt idx="14">
                  <c:v>1</c:v>
                </c:pt>
                <c:pt idx="15">
                  <c:v>6</c:v>
                </c:pt>
                <c:pt idx="16">
                  <c:v>1</c:v>
                </c:pt>
                <c:pt idx="17">
                  <c:v>2</c:v>
                </c:pt>
                <c:pt idx="18">
                  <c:v>7</c:v>
                </c:pt>
                <c:pt idx="19">
                  <c:v>2</c:v>
                </c:pt>
                <c:pt idx="20">
                  <c:v>6</c:v>
                </c:pt>
                <c:pt idx="21">
                  <c:v>5</c:v>
                </c:pt>
                <c:pt idx="22">
                  <c:v>12</c:v>
                </c:pt>
                <c:pt idx="23">
                  <c:v>10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7</c:v>
                </c:pt>
                <c:pt idx="28">
                  <c:v>4</c:v>
                </c:pt>
                <c:pt idx="29">
                  <c:v>15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6B-43CB-9978-FA0A1F0CE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0702032"/>
        <c:axId val="690704984"/>
      </c:lineChart>
      <c:catAx>
        <c:axId val="6907020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Day of the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90704984"/>
        <c:crosses val="autoZero"/>
        <c:auto val="1"/>
        <c:lblAlgn val="ctr"/>
        <c:lblOffset val="100"/>
        <c:noMultiLvlLbl val="0"/>
      </c:catAx>
      <c:valAx>
        <c:axId val="69070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Crimes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907020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721640197517685E-2"/>
          <c:y val="5.7939306023411706E-2"/>
          <c:w val="0.88648638729480844"/>
          <c:h val="0.41753280839895013"/>
        </c:manualLayout>
      </c:layout>
      <c:lineChart>
        <c:grouping val="standard"/>
        <c:varyColors val="0"/>
        <c:ser>
          <c:idx val="0"/>
          <c:order val="0"/>
          <c:tx>
            <c:strRef>
              <c:f>'2025CompData'!$B$18</c:f>
              <c:strCache>
                <c:ptCount val="1"/>
                <c:pt idx="0">
                  <c:v>2025 City Crime Rate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'2025CompData'!$B$19:$B$30</c:f>
              <c:numCache>
                <c:formatCode>0.0</c:formatCode>
                <c:ptCount val="12"/>
                <c:pt idx="0">
                  <c:v>947.68186008263206</c:v>
                </c:pt>
                <c:pt idx="1">
                  <c:v>905.23844577522232</c:v>
                </c:pt>
                <c:pt idx="2">
                  <c:v>1121.4345874035905</c:v>
                </c:pt>
                <c:pt idx="3">
                  <c:v>1239.8119226203503</c:v>
                </c:pt>
                <c:pt idx="4">
                  <c:v>1313.7563084840408</c:v>
                </c:pt>
                <c:pt idx="5">
                  <c:v>1359.1840253599401</c:v>
                </c:pt>
                <c:pt idx="6">
                  <c:v>1338.9570857290651</c:v>
                </c:pt>
                <c:pt idx="7">
                  <c:v>1325.3619295837229</c:v>
                </c:pt>
                <c:pt idx="8">
                  <c:v>1236.1644417033074</c:v>
                </c:pt>
                <c:pt idx="9">
                  <c:v>1250.7543653714793</c:v>
                </c:pt>
                <c:pt idx="10">
                  <c:v>1150.6144347399347</c:v>
                </c:pt>
                <c:pt idx="11">
                  <c:v>1089.6020266730332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B5-4661-AFF8-65922153B7C1}"/>
            </c:ext>
          </c:extLst>
        </c:ser>
        <c:ser>
          <c:idx val="4"/>
          <c:order val="1"/>
          <c:tx>
            <c:strRef>
              <c:f>'2025CompData'!$F$18</c:f>
              <c:strCache>
                <c:ptCount val="1"/>
                <c:pt idx="0">
                  <c:v>Vis. Park 2025 Crime Rate</c:v>
                </c:pt>
              </c:strCache>
            </c:strRef>
          </c:tx>
          <c:spPr>
            <a:ln w="28575" cap="rnd">
              <a:solidFill>
                <a:srgbClr val="BA8CDC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'2025CompData'!$F$19:$F$30</c:f>
              <c:numCache>
                <c:formatCode>0.0</c:formatCode>
                <c:ptCount val="12"/>
                <c:pt idx="0">
                  <c:v>1082.2510822510822</c:v>
                </c:pt>
                <c:pt idx="1">
                  <c:v>757.57575757575762</c:v>
                </c:pt>
                <c:pt idx="2">
                  <c:v>541.12554112554108</c:v>
                </c:pt>
                <c:pt idx="3">
                  <c:v>541.12554112554108</c:v>
                </c:pt>
                <c:pt idx="4">
                  <c:v>1190.4761904761904</c:v>
                </c:pt>
                <c:pt idx="5">
                  <c:v>974.02597402597405</c:v>
                </c:pt>
                <c:pt idx="6">
                  <c:v>1082.2510822510822</c:v>
                </c:pt>
                <c:pt idx="7">
                  <c:v>757.57575757575762</c:v>
                </c:pt>
                <c:pt idx="8">
                  <c:v>757.57575757575762</c:v>
                </c:pt>
                <c:pt idx="9">
                  <c:v>1839.8268398268399</c:v>
                </c:pt>
                <c:pt idx="10">
                  <c:v>649.35064935064941</c:v>
                </c:pt>
                <c:pt idx="11">
                  <c:v>865.80086580086584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1B5-4661-AFF8-65922153B7C1}"/>
            </c:ext>
          </c:extLst>
        </c:ser>
        <c:ser>
          <c:idx val="8"/>
          <c:order val="2"/>
          <c:tx>
            <c:strRef>
              <c:f>'2025CompData'!$J$18</c:f>
              <c:strCache>
                <c:ptCount val="1"/>
                <c:pt idx="0">
                  <c:v>Vis. Park 2026 Crime Rate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strRef>
              <c:f>'2025CompData'!$A$19:$A$30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'2025CompData'!$J$19:$J$30</c:f>
              <c:numCache>
                <c:formatCode>0.0</c:formatCode>
                <c:ptCount val="12"/>
                <c:pt idx="0">
                  <c:v>865.80086580086584</c:v>
                </c:pt>
                <c:pt idx="1">
                  <c:v>324.6753246753247</c:v>
                </c:pt>
                <c:pt idx="2" formatCode="General">
                  <c:v>974.02597402597405</c:v>
                </c:pt>
                <c:pt idx="3">
                  <c:v>1082.2510822510822</c:v>
                </c:pt>
                <c:pt idx="4">
                  <c:v>974.02597402597405</c:v>
                </c:pt>
                <c:pt idx="5">
                  <c:v>432.9</c:v>
                </c:pt>
                <c:pt idx="6" formatCode="General">
                  <c:v>2056.3000000000002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1B5-4661-AFF8-65922153B7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6646064"/>
        <c:axId val="686647048"/>
      </c:lineChart>
      <c:dateAx>
        <c:axId val="686646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86647048"/>
        <c:crosses val="autoZero"/>
        <c:auto val="0"/>
        <c:lblOffset val="100"/>
        <c:baseTimeUnit val="days"/>
      </c:dateAx>
      <c:valAx>
        <c:axId val="68664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US"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rPr>
                  <a:t>Crime Rate per 100,000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n-US"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lang="en-US"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8664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929484488120269E-2"/>
          <c:y val="0.73691770383540756"/>
          <c:w val="0.93362247482892935"/>
          <c:h val="0.215600711201422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/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lang="en-US" sz="1200" b="0" i="0" u="none" strike="noStrike" kern="120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245572823683437"/>
          <c:y val="6.0709053159399853E-2"/>
          <c:w val="0.8125402940384242"/>
          <c:h val="0.54224233164884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'Vis Pk'!$B$1</c:f>
              <c:strCache>
                <c:ptCount val="1"/>
                <c:pt idx="0">
                  <c:v>Crimes Against Persons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'Vis Pk'!$A$2:$A$8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'Vis Pk'!$B$2:$B$8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A7-4214-B638-D37636E553A7}"/>
            </c:ext>
          </c:extLst>
        </c:ser>
        <c:ser>
          <c:idx val="1"/>
          <c:order val="1"/>
          <c:tx>
            <c:strRef>
              <c:f>'Vis Pk'!$C$1</c:f>
              <c:strCache>
                <c:ptCount val="1"/>
                <c:pt idx="0">
                  <c:v>Property Crimes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'Vis Pk'!$A$2:$A$8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'Vis Pk'!$C$2:$C$8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A7-4214-B638-D37636E553A7}"/>
            </c:ext>
          </c:extLst>
        </c:ser>
        <c:ser>
          <c:idx val="2"/>
          <c:order val="2"/>
          <c:tx>
            <c:strRef>
              <c:f>'Vis Pk'!$D$1</c:f>
              <c:strCache>
                <c:ptCount val="1"/>
                <c:pt idx="0">
                  <c:v>Societal Crimes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'Vis Pk'!$A$2:$A$8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'Vis Pk'!$D$2:$D$8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A7-4214-B638-D37636E553A7}"/>
            </c:ext>
          </c:extLst>
        </c:ser>
        <c:ser>
          <c:idx val="3"/>
          <c:order val="3"/>
          <c:tx>
            <c:strRef>
              <c:f>'Vis Pk'!$E$1</c:f>
              <c:strCache>
                <c:ptCount val="1"/>
                <c:pt idx="0">
                  <c:v>Unspecified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'Vis Pk'!$A$2:$A$8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'Vis Pk'!$E$2:$E$8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A7-4214-B638-D37636E55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9319984"/>
        <c:axId val="639320312"/>
      </c:barChart>
      <c:catAx>
        <c:axId val="6393199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Day of the Week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20312"/>
        <c:crosses val="autoZero"/>
        <c:auto val="1"/>
        <c:lblAlgn val="ctr"/>
        <c:lblOffset val="100"/>
        <c:noMultiLvlLbl val="0"/>
      </c:catAx>
      <c:valAx>
        <c:axId val="63932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Crimes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199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5011745250220821E-2"/>
          <c:y val="0.77839072354761629"/>
          <c:w val="0.86588715790001203"/>
          <c:h val="0.191758530183727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57633420822396"/>
          <c:y val="0.10030061963903997"/>
          <c:w val="0.64618066491688542"/>
          <c:h val="0.799398760721920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AA8-4407-BEBC-E2CBA0A77F90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AA8-4407-BEBC-E2CBA0A77F90}"/>
              </c:ext>
            </c:extLst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AA8-4407-BEBC-E2CBA0A77F90}"/>
              </c:ext>
            </c:extLst>
          </c:dPt>
          <c:dPt>
            <c:idx val="3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AA8-4407-BEBC-E2CBA0A77F90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AA8-4407-BEBC-E2CBA0A77F90}"/>
              </c:ext>
            </c:extLst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AA8-4407-BEBC-E2CBA0A77F9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AA8-4407-BEBC-E2CBA0A77F90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AA8-4407-BEBC-E2CBA0A77F90}"/>
                </c:ext>
              </c:extLst>
            </c:dLbl>
            <c:dLbl>
              <c:idx val="2"/>
              <c:layout>
                <c:manualLayout>
                  <c:x val="-4.4769527588641733E-17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A8-4407-BEBC-E2CBA0A77F90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9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AA8-4407-BEBC-E2CBA0A77F9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EAA8-4407-BEBC-E2CBA0A77F9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EAA8-4407-BEBC-E2CBA0A77F9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'Vis Pk'!$A$11:$A$16</c:f>
              <c:strCache>
                <c:ptCount val="6"/>
                <c:pt idx="0">
                  <c:v>8AM-12PM</c:v>
                </c:pt>
                <c:pt idx="1">
                  <c:v>12PM-4PM</c:v>
                </c:pt>
                <c:pt idx="2">
                  <c:v>4PM-8PM</c:v>
                </c:pt>
                <c:pt idx="3">
                  <c:v>8PM-12AM</c:v>
                </c:pt>
                <c:pt idx="4">
                  <c:v>12AM-4AM</c:v>
                </c:pt>
                <c:pt idx="5">
                  <c:v>4AM-8AM</c:v>
                </c:pt>
              </c:strCache>
            </c:strRef>
          </c:cat>
          <c:val>
            <c:numRef>
              <c:f>'Vis Pk'!$B$11:$B$16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7</c:v>
                </c:pt>
                <c:pt idx="3">
                  <c:v>2</c:v>
                </c:pt>
                <c:pt idx="4">
                  <c:v>10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AA8-4407-BEBC-E2CBA0A77F9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 algn="ctr">
        <a:defRPr lang="en-US" sz="1400" b="0" i="0" u="none" strike="noStrike" kern="120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'Vis Pk'!$A$24:$A$54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</c:numCache>
            </c:numRef>
          </c:cat>
          <c:val>
            <c:numRef>
              <c:f>'Vis Pk'!$B$24:$B$54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5</c:v>
                </c:pt>
                <c:pt idx="14">
                  <c:v>4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1F-4738-8454-1B3AB7205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0702032"/>
        <c:axId val="690704984"/>
      </c:lineChart>
      <c:catAx>
        <c:axId val="6907020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Day of the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90704984"/>
        <c:crosses val="autoZero"/>
        <c:auto val="1"/>
        <c:lblAlgn val="ctr"/>
        <c:lblOffset val="100"/>
        <c:noMultiLvlLbl val="0"/>
      </c:catAx>
      <c:valAx>
        <c:axId val="69070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Crimes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907020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36D0C-AF7E-4610-9556-7F9403C7C31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D08BD-01E7-4BC2-B4C7-0BD24D5AE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70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D08BD-01E7-4BC2-B4C7-0BD24D5AED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469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A030F-867E-BED4-E8EB-9C2DCBDF7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F0BC7A-52BE-96A1-EF0E-CA6329E0F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75DED3-2E59-2FDB-7163-71DD2E0409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8045A-1BF9-2C31-1E74-B209178833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D08BD-01E7-4BC2-B4C7-0BD24D5AED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74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D08BD-01E7-4BC2-B4C7-0BD24D5AED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74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DAC35-4B59-55E9-A43C-BD9346301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48B33D-1CA5-238E-E85C-328398998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C9BA9B-5D65-4317-287F-DB8CAA6054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64CFA-DB91-0A2D-A212-293C95470B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D08BD-01E7-4BC2-B4C7-0BD24D5AED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73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D08BD-01E7-4BC2-B4C7-0BD24D5AED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92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D08BD-01E7-4BC2-B4C7-0BD24D5AED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26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D08BD-01E7-4BC2-B4C7-0BD24D5AEDB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553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82EAC-99D3-753A-88A0-A5DA159E0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97CC52-BD7E-67E8-B0A7-6EF5ABAA10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F315CA-2A56-0E84-ACD4-1A7DD44A8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B2075-3D9B-5338-4D71-73716F07BA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D08BD-01E7-4BC2-B4C7-0BD24D5AEDB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24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386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29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762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415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080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592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160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306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597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663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93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12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mpd.org/crime_stats.s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mpd.org/crime_stats.s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mpd.org/crime_stats.s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mpd.org/crime_stats.s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mpd.org/crime_stats.s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mpd.org/crime_stats.s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mpd.org/crime_stats.s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mpd.org/crime_stats.s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2858"/>
            <a:ext cx="7772400" cy="2736303"/>
          </a:xfrm>
        </p:spPr>
        <p:txBody>
          <a:bodyPr>
            <a:normAutofit/>
          </a:bodyPr>
          <a:lstStyle/>
          <a:p>
            <a:r>
              <a:rPr dirty="0" err="1">
                <a:latin typeface="Bahnschrift" panose="020B0502040204020203" pitchFamily="34" charset="0"/>
              </a:rPr>
              <a:t>DeBaliviere</a:t>
            </a:r>
            <a:r>
              <a:rPr dirty="0">
                <a:latin typeface="Bahnschrift" panose="020B0502040204020203" pitchFamily="34" charset="0"/>
              </a:rPr>
              <a:t> Place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Skinker-</a:t>
            </a:r>
            <a:r>
              <a:rPr lang="en-US" dirty="0" err="1">
                <a:latin typeface="Bahnschrift" panose="020B0502040204020203" pitchFamily="34" charset="0"/>
              </a:rPr>
              <a:t>Debaliviere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Visitation Park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7964" y="5445224"/>
            <a:ext cx="7264436" cy="864096"/>
          </a:xfrm>
        </p:spPr>
        <p:txBody>
          <a:bodyPr>
            <a:normAutofit/>
          </a:bodyPr>
          <a:lstStyle/>
          <a:p>
            <a:r>
              <a:rPr sz="2400" dirty="0">
                <a:latin typeface="Bahnschrift" panose="020B0502040204020203" pitchFamily="34" charset="0"/>
              </a:rPr>
              <a:t>Washington University Medical Center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40012" y="497836"/>
            <a:ext cx="6400800" cy="14910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Bahnschrift" panose="020B0502040204020203" pitchFamily="34" charset="0"/>
              </a:rPr>
              <a:t>July 2026 </a:t>
            </a:r>
          </a:p>
          <a:p>
            <a:r>
              <a:rPr lang="en-US" sz="4000" b="1" dirty="0">
                <a:solidFill>
                  <a:schemeClr val="tx1"/>
                </a:solidFill>
                <a:latin typeface="Bahnschrift" panose="020B0502040204020203" pitchFamily="34" charset="0"/>
              </a:rPr>
              <a:t>Monthly Crime Report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86"/>
          <a:stretch/>
        </p:blipFill>
        <p:spPr>
          <a:xfrm>
            <a:off x="0" y="0"/>
            <a:ext cx="9180512" cy="69262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63689" y="3728065"/>
            <a:ext cx="687022" cy="276999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WUMC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555776" y="2996952"/>
            <a:ext cx="1215056" cy="506690"/>
          </a:xfrm>
          <a:prstGeom prst="straightConnector1">
            <a:avLst/>
          </a:prstGeom>
          <a:noFill/>
          <a:ln w="28575" cap="flat" cmpd="sng" algn="ctr">
            <a:solidFill>
              <a:schemeClr val="accent2">
                <a:lumMod val="75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" name="Straight Arrow Connector 15"/>
          <p:cNvCxnSpPr>
            <a:stCxn id="14" idx="3"/>
          </p:cNvCxnSpPr>
          <p:nvPr/>
        </p:nvCxnSpPr>
        <p:spPr>
          <a:xfrm>
            <a:off x="2450711" y="3866565"/>
            <a:ext cx="1521922" cy="177330"/>
          </a:xfrm>
          <a:prstGeom prst="straightConnector1">
            <a:avLst/>
          </a:prstGeom>
          <a:noFill/>
          <a:ln w="28575" cap="flat" cmpd="sng" algn="ctr">
            <a:solidFill>
              <a:schemeClr val="accent2">
                <a:lumMod val="75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683568" y="2334091"/>
            <a:ext cx="2202554" cy="1169551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 err="1">
                <a:solidFill>
                  <a:prstClr val="black"/>
                </a:solidFill>
                <a:latin typeface="Bahnschrift" panose="020B0502040204020203" pitchFamily="34" charset="0"/>
              </a:rPr>
              <a:t>DeBaliviere</a:t>
            </a:r>
            <a:r>
              <a:rPr lang="en-US" sz="1400" kern="0" dirty="0">
                <a:solidFill>
                  <a:prstClr val="black"/>
                </a:solidFill>
                <a:latin typeface="Bahnschrift" panose="020B0502040204020203" pitchFamily="34" charset="0"/>
              </a:rPr>
              <a:t> Place, </a:t>
            </a:r>
            <a:r>
              <a:rPr lang="en-US" sz="1400" kern="0" dirty="0" err="1">
                <a:solidFill>
                  <a:prstClr val="black"/>
                </a:solidFill>
                <a:latin typeface="Bahnschrift" panose="020B0502040204020203" pitchFamily="34" charset="0"/>
              </a:rPr>
              <a:t>Skinker-DeBaliviere</a:t>
            </a:r>
            <a:r>
              <a:rPr lang="en-US" sz="1400" kern="0" dirty="0">
                <a:solidFill>
                  <a:prstClr val="black"/>
                </a:solidFill>
                <a:latin typeface="Bahnschrift" panose="020B0502040204020203" pitchFamily="34" charset="0"/>
              </a:rPr>
              <a:t>, West End, and Visitation Park are all located within District 5.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99992" y="2132856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91176" y="3187351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6442" y="3759756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31765" y="4927703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0832" y="4470827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95936" y="5949280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1761" y="251298"/>
            <a:ext cx="3876990" cy="94545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City of St Louis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Police Districts</a:t>
            </a:r>
          </a:p>
        </p:txBody>
      </p:sp>
    </p:spTree>
    <p:extLst>
      <p:ext uri="{BB962C8B-B14F-4D97-AF65-F5344CB8AC3E}">
        <p14:creationId xmlns:p14="http://schemas.microsoft.com/office/powerpoint/2010/main" val="3179511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332656"/>
            <a:ext cx="5846275" cy="808124"/>
          </a:xfrm>
        </p:spPr>
        <p:txBody>
          <a:bodyPr/>
          <a:lstStyle/>
          <a:p>
            <a:r>
              <a:rPr dirty="0">
                <a:latin typeface="Bahnschrift" panose="020B0502040204020203" pitchFamily="34" charset="0"/>
              </a:rPr>
              <a:t>District 5 </a:t>
            </a:r>
            <a:r>
              <a:rPr lang="en-US" dirty="0">
                <a:latin typeface="Bahnschrift" panose="020B0502040204020203" pitchFamily="34" charset="0"/>
              </a:rPr>
              <a:t>Summary Notes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5" y="1484784"/>
            <a:ext cx="2880319" cy="4680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44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There are 15 neighborhoods in District 5.</a:t>
            </a:r>
          </a:p>
          <a:p>
            <a:pPr marL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400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Academy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ln w="3175">
                  <a:solidFill>
                    <a:schemeClr val="tx1"/>
                  </a:solidFill>
                </a:ln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Central West End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DeBaliviere Place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Fountain Park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Hamilton Heights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Kingsway East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Kingsway West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Lewis Place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Skinker-DeBaliviere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The Greater Ville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The Ville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Vandeventer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Visitation Park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Wells-Goodfellow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West 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80312" y="653447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2A3EA0-5541-B6FB-8F9B-38B886C10535}"/>
              </a:ext>
            </a:extLst>
          </p:cNvPr>
          <p:cNvSpPr txBox="1">
            <a:spLocks/>
          </p:cNvSpPr>
          <p:nvPr/>
        </p:nvSpPr>
        <p:spPr>
          <a:xfrm>
            <a:off x="3347864" y="1484784"/>
            <a:ext cx="5760641" cy="48839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44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4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lowest number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of crimes in one neighborhood was </a:t>
            </a:r>
            <a:r>
              <a:rPr lang="en-US" sz="24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12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in Fountain Park</a:t>
            </a:r>
          </a:p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highest number 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of crimes in one neighborhood was </a:t>
            </a:r>
            <a:r>
              <a:rPr lang="en-US" sz="24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126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in Central West End</a:t>
            </a:r>
          </a:p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average number of crimes per neighborhood was </a:t>
            </a:r>
            <a:r>
              <a:rPr lang="en-US" sz="24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48.9</a:t>
            </a:r>
          </a:p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4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lowest crime rate 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per 100,000 in one neighborhood was </a:t>
            </a:r>
            <a:r>
              <a:rPr lang="en-US" sz="24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564.2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in Skinker-</a:t>
            </a:r>
            <a:r>
              <a:rPr lang="en-US" sz="2400" dirty="0" err="1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Debaliviere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</a:t>
            </a:r>
          </a:p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highest crime rate 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per 100,000 in one neighborhood was </a:t>
            </a:r>
            <a:r>
              <a:rPr lang="en-US" sz="24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2749.8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in Wells Goodfellow</a:t>
            </a:r>
          </a:p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overall crime rate in District 5 was </a:t>
            </a:r>
            <a:r>
              <a:rPr lang="en-US" sz="24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1296.0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black">
          <a:xfrm>
            <a:off x="1665007" y="188640"/>
            <a:ext cx="5813985" cy="86409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300" dirty="0">
                <a:latin typeface="Bahnschrift" panose="020B0502040204020203" pitchFamily="34" charset="0"/>
              </a:rPr>
              <a:t>Neighborhoods vs City</a:t>
            </a:r>
            <a:br>
              <a:rPr lang="en-US" sz="2300" dirty="0">
                <a:latin typeface="Bahnschrift" panose="020B0502040204020203" pitchFamily="34" charset="0"/>
              </a:rPr>
            </a:br>
            <a:r>
              <a:rPr lang="en-US" sz="2300" dirty="0">
                <a:latin typeface="Bahnschrift" panose="020B0502040204020203" pitchFamily="34" charset="0"/>
              </a:rPr>
              <a:t>Crime rate Over the past year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EA142B-CF69-E297-8221-5BFD06E8B0C9}"/>
              </a:ext>
            </a:extLst>
          </p:cNvPr>
          <p:cNvSpPr txBox="1"/>
          <p:nvPr/>
        </p:nvSpPr>
        <p:spPr>
          <a:xfrm>
            <a:off x="7380312" y="653447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3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145826"/>
              </p:ext>
            </p:extLst>
          </p:nvPr>
        </p:nvGraphicFramePr>
        <p:xfrm>
          <a:off x="0" y="1124744"/>
          <a:ext cx="9144000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70435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dirty="0" err="1">
                <a:latin typeface="Bahnschrift" panose="020B0502040204020203" pitchFamily="34" charset="0"/>
              </a:rPr>
              <a:t>DeBaliviere</a:t>
            </a:r>
            <a:r>
              <a:rPr dirty="0">
                <a:latin typeface="Bahnschrift" panose="020B0502040204020203" pitchFamily="34" charset="0"/>
              </a:rPr>
              <a:t> Place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Neighborhood Detail</a:t>
            </a:r>
          </a:p>
        </p:txBody>
      </p:sp>
    </p:spTree>
    <p:extLst>
      <p:ext uri="{BB962C8B-B14F-4D97-AF65-F5344CB8AC3E}">
        <p14:creationId xmlns:p14="http://schemas.microsoft.com/office/powerpoint/2010/main" val="1997241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5860" y="404664"/>
            <a:ext cx="4478123" cy="1080120"/>
          </a:xfrm>
        </p:spPr>
        <p:txBody>
          <a:bodyPr>
            <a:normAutofit/>
          </a:bodyPr>
          <a:lstStyle/>
          <a:p>
            <a:r>
              <a:rPr dirty="0" err="1">
                <a:latin typeface="Bahnschrift" panose="020B0502040204020203" pitchFamily="34" charset="0"/>
              </a:rPr>
              <a:t>DeBaliviere</a:t>
            </a:r>
            <a:r>
              <a:rPr dirty="0">
                <a:latin typeface="Bahnschrift" panose="020B0502040204020203" pitchFamily="34" charset="0"/>
              </a:rPr>
              <a:t> Plac</a:t>
            </a:r>
            <a:r>
              <a:rPr lang="en-US" dirty="0">
                <a:latin typeface="Bahnschrift" panose="020B0502040204020203" pitchFamily="34" charset="0"/>
              </a:rPr>
              <a:t>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Summary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772816"/>
            <a:ext cx="7988508" cy="4248472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24</a:t>
            </a:r>
            <a:r>
              <a:rPr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total crimes in </a:t>
            </a:r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2026</a:t>
            </a:r>
            <a:endParaRPr sz="2800" b="1" i="0" u="sng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1"/>
            <a:r>
              <a:rPr lang="en-US" sz="24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 52.9% 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2025 (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51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crimes)</a:t>
            </a:r>
            <a:endParaRPr sz="24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3</a:t>
            </a:r>
            <a:r>
              <a:rPr lang="en-US"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crime</a:t>
            </a:r>
            <a:r>
              <a:rPr lang="en-US"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s</a:t>
            </a:r>
            <a:r>
              <a:rPr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against persons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in 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 2026</a:t>
            </a:r>
            <a:endParaRPr sz="24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2"/>
            <a:r>
              <a:rPr lang="en-US" sz="19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50.0% </a:t>
            </a:r>
            <a:r>
              <a:rPr lang="en-US" sz="19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when </a:t>
            </a:r>
            <a:r>
              <a:rPr sz="19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</a:t>
            </a:r>
            <a:r>
              <a:rPr lang="en-US" sz="19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19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2025 (</a:t>
            </a:r>
            <a:r>
              <a:rPr lang="en-US" sz="19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 </a:t>
            </a:r>
            <a:r>
              <a:rPr lang="en-US" sz="19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crimes)</a:t>
            </a:r>
          </a:p>
          <a:p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177 total crimes so far in 2026</a:t>
            </a:r>
          </a:p>
          <a:p>
            <a:pPr lvl="1"/>
            <a:r>
              <a:rPr lang="en-US" sz="24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b="0" i="0" u="none" cap="none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</a:t>
            </a:r>
            <a:r>
              <a:rPr lang="en-US" sz="24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 37.9</a:t>
            </a:r>
            <a:r>
              <a:rPr lang="en-US" sz="2400" b="0" i="0" u="none" cap="none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%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(285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18 crimes against persons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 61.7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</a:rPr>
              <a:t>%</a:t>
            </a:r>
            <a:r>
              <a:rPr lang="en-US" sz="2000" dirty="0">
                <a:solidFill>
                  <a:srgbClr val="FF0000"/>
                </a:solidFill>
                <a:latin typeface="Bahnschrift" panose="020B0502040204020203" pitchFamily="34" charset="0"/>
              </a:rPr>
              <a:t>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(47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125 crimes against property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 37.2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</a:rPr>
              <a:t>%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(199 crimes)</a:t>
            </a:r>
            <a:endParaRPr lang="en-US" sz="1900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80312" y="653447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288F7-8B88-2CA7-AC31-7CCD19B5E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DC4F8-53E3-2994-5023-54B639FAF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279596"/>
            <a:ext cx="5040565" cy="845148"/>
          </a:xfrm>
        </p:spPr>
        <p:txBody>
          <a:bodyPr>
            <a:normAutofit fontScale="90000"/>
          </a:bodyPr>
          <a:lstStyle/>
          <a:p>
            <a:r>
              <a:rPr dirty="0" err="1">
                <a:latin typeface="Bahnschrift" panose="020B0502040204020203" pitchFamily="34" charset="0"/>
              </a:rPr>
              <a:t>DeBaliviere</a:t>
            </a:r>
            <a:r>
              <a:rPr dirty="0">
                <a:latin typeface="Bahnschrift" panose="020B0502040204020203" pitchFamily="34" charset="0"/>
              </a:rPr>
              <a:t> Place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Year to Year Comparison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2DBFAD-874D-13D9-E3FD-51C8C024EEB1}"/>
              </a:ext>
            </a:extLst>
          </p:cNvPr>
          <p:cNvSpPr txBox="1"/>
          <p:nvPr/>
        </p:nvSpPr>
        <p:spPr>
          <a:xfrm>
            <a:off x="7812362" y="6551766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3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A1558447-7DF3-40B5-8E03-8EC4C0451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210549"/>
              </p:ext>
            </p:extLst>
          </p:nvPr>
        </p:nvGraphicFramePr>
        <p:xfrm>
          <a:off x="174058" y="1148121"/>
          <a:ext cx="8895911" cy="2923760"/>
        </p:xfrm>
        <a:graphic>
          <a:graphicData uri="http://schemas.openxmlformats.org/drawingml/2006/table">
            <a:tbl>
              <a:tblPr firstRow="1" bandRow="1"/>
              <a:tblGrid>
                <a:gridCol w="1736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0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01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0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01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01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01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01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017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01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01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017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687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69739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000" spc="0" baseline="0" dirty="0">
                          <a:latin typeface="Bahnschrift" panose="020B0502040204020203" pitchFamily="34" charset="0"/>
                          <a:cs typeface="Arial"/>
                        </a:rPr>
                        <a:t>2025</a:t>
                      </a:r>
                    </a:p>
                  </a:txBody>
                  <a:tcPr marL="0" marR="0" marT="84455" marB="0">
                    <a:lnL>
                      <a:noFill/>
                    </a:lnL>
                    <a:lnR>
                      <a:noFill/>
                    </a:lnR>
                    <a:lnT w="2857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 dirty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 dirty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693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1536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7693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 Assault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55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7693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2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855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7693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17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97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990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 Vehicle Theft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28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8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7693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855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15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27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26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14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34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184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5" name="object 7">
            <a:extLst>
              <a:ext uri="{FF2B5EF4-FFF2-40B4-BE49-F238E27FC236}">
                <a16:creationId xmlns:a16="http://schemas.microsoft.com/office/drawing/2014/main" id="{5E507AF8-A08F-46D1-899A-37248ACC9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719267"/>
              </p:ext>
            </p:extLst>
          </p:nvPr>
        </p:nvGraphicFramePr>
        <p:xfrm>
          <a:off x="74031" y="4077072"/>
          <a:ext cx="8995936" cy="2501331"/>
        </p:xfrm>
        <a:graphic>
          <a:graphicData uri="http://schemas.openxmlformats.org/drawingml/2006/table">
            <a:tbl>
              <a:tblPr firstRow="1" bandRow="1"/>
              <a:tblGrid>
                <a:gridCol w="1756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6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6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63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63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63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63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635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63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63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635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635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313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59307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lang="en-US" sz="1000" spc="0" baseline="0" dirty="0">
                          <a:latin typeface="Bahnschrift" panose="020B0502040204020203" pitchFamily="34" charset="0"/>
                          <a:cs typeface="Arial"/>
                        </a:rPr>
                        <a:t>2026</a:t>
                      </a:r>
                      <a:endParaRPr sz="10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8445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1100" spc="0" baseline="0" dirty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45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1536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45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 Assault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636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45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2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636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945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706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 Vehicle Theft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8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945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4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34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Gill Sans MT" panose="020B0502020104020203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83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852B036-D885-4C8F-4C43-849834E0B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0" y="6578403"/>
            <a:ext cx="3999323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8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2074" y="247186"/>
            <a:ext cx="3679852" cy="944076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Bahnschrift" panose="020B0502040204020203" pitchFamily="34" charset="0"/>
              </a:rPr>
              <a:t>Debaliviere</a:t>
            </a:r>
            <a:r>
              <a:rPr lang="en-US" dirty="0">
                <a:latin typeface="Bahnschrift" panose="020B0502040204020203" pitchFamily="34" charset="0"/>
              </a:rPr>
              <a:t> place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2025 vs 2026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CCBE08-771A-BB18-7CB1-C15A9E5D814F}"/>
              </a:ext>
            </a:extLst>
          </p:cNvPr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C1BBAEA-F764-4C25-9AB6-D9C5FA15A7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2806648"/>
              </p:ext>
            </p:extLst>
          </p:nvPr>
        </p:nvGraphicFramePr>
        <p:xfrm>
          <a:off x="76200" y="1340768"/>
          <a:ext cx="89916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9973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4275" y="252676"/>
            <a:ext cx="5055449" cy="944076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Bahnschrift" panose="020B0502040204020203" pitchFamily="34" charset="0"/>
              </a:rPr>
              <a:t>Debaliviere</a:t>
            </a:r>
            <a:r>
              <a:rPr lang="en-US" dirty="0">
                <a:latin typeface="Bahnschrift" panose="020B0502040204020203" pitchFamily="34" charset="0"/>
              </a:rPr>
              <a:t> place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week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4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216090"/>
              </p:ext>
            </p:extLst>
          </p:nvPr>
        </p:nvGraphicFramePr>
        <p:xfrm>
          <a:off x="179512" y="1196752"/>
          <a:ext cx="8784976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18666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7" y="252676"/>
            <a:ext cx="4176464" cy="944076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Bahnschrift" panose="020B0502040204020203" pitchFamily="34" charset="0"/>
              </a:rPr>
              <a:t>Debaliviere</a:t>
            </a:r>
            <a:r>
              <a:rPr lang="en-US" dirty="0">
                <a:latin typeface="Bahnschrift" panose="020B0502040204020203" pitchFamily="34" charset="0"/>
              </a:rPr>
              <a:t> place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time of day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3318" y="5907760"/>
            <a:ext cx="216024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3318" y="6267800"/>
            <a:ext cx="216024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69342" y="5877272"/>
            <a:ext cx="2318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56% - Daytime (8AM-8PM)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341" y="6237312"/>
            <a:ext cx="23904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44% - Nighttime (8PM-8AM)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/>
        </p:nvGraphicFramePr>
        <p:xfrm>
          <a:off x="2205037" y="1600200"/>
          <a:ext cx="4733926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7093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75989" y="252676"/>
            <a:ext cx="5192021" cy="944076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Bahnschrift" panose="020B0502040204020203" pitchFamily="34" charset="0"/>
              </a:rPr>
              <a:t>Debaliviere</a:t>
            </a:r>
            <a:r>
              <a:rPr lang="en-US" dirty="0">
                <a:latin typeface="Bahnschrift" panose="020B0502040204020203" pitchFamily="34" charset="0"/>
              </a:rPr>
              <a:t> place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Month</a:t>
            </a:r>
            <a:endParaRPr dirty="0">
              <a:latin typeface="Bahnschrift" panose="020B0502040204020203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4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4104477"/>
              </p:ext>
            </p:extLst>
          </p:nvPr>
        </p:nvGraphicFramePr>
        <p:xfrm>
          <a:off x="0" y="1268760"/>
          <a:ext cx="9144000" cy="5328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2330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 err="1">
                <a:latin typeface="Bahnschrift" panose="020B0502040204020203" pitchFamily="34" charset="0"/>
              </a:rPr>
              <a:t>Skinker</a:t>
            </a:r>
            <a:r>
              <a:rPr lang="en-US" dirty="0" err="1">
                <a:latin typeface="Bahnschrift" panose="020B0502040204020203" pitchFamily="34" charset="0"/>
              </a:rPr>
              <a:t>-</a:t>
            </a:r>
            <a:r>
              <a:rPr dirty="0" err="1">
                <a:latin typeface="Bahnschrift" panose="020B0502040204020203" pitchFamily="34" charset="0"/>
              </a:rPr>
              <a:t>DeBaliviere</a:t>
            </a:r>
            <a:r>
              <a:rPr dirty="0">
                <a:latin typeface="Bahnschrift" panose="020B0502040204020203" pitchFamily="34" charset="0"/>
              </a:rPr>
              <a:t> Neighborhood Detail</a:t>
            </a:r>
          </a:p>
        </p:txBody>
      </p:sp>
    </p:spTree>
    <p:extLst>
      <p:ext uri="{BB962C8B-B14F-4D97-AF65-F5344CB8AC3E}">
        <p14:creationId xmlns:p14="http://schemas.microsoft.com/office/powerpoint/2010/main" val="1657274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5803" y="332656"/>
            <a:ext cx="4438235" cy="1080120"/>
          </a:xfrm>
        </p:spPr>
        <p:txBody>
          <a:bodyPr>
            <a:normAutofit/>
          </a:bodyPr>
          <a:lstStyle/>
          <a:p>
            <a:r>
              <a:rPr dirty="0" err="1">
                <a:latin typeface="Bahnschrift" panose="020B0502040204020203" pitchFamily="34" charset="0"/>
              </a:rPr>
              <a:t>Skinker</a:t>
            </a:r>
            <a:r>
              <a:rPr lang="en-US" dirty="0" err="1">
                <a:latin typeface="Bahnschrift" panose="020B0502040204020203" pitchFamily="34" charset="0"/>
              </a:rPr>
              <a:t>-</a:t>
            </a:r>
            <a:r>
              <a:rPr dirty="0" err="1">
                <a:latin typeface="Bahnschrift" panose="020B0502040204020203" pitchFamily="34" charset="0"/>
              </a:rPr>
              <a:t>DeBaliviere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Summary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28800"/>
            <a:ext cx="8009065" cy="4464496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22</a:t>
            </a:r>
            <a:r>
              <a:rPr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total crimes in </a:t>
            </a:r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2026</a:t>
            </a:r>
            <a:endParaRPr sz="2800" b="1" i="0" u="sng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1"/>
            <a:r>
              <a:rPr lang="en-US" sz="24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15.8% 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2025 (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19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crimes)</a:t>
            </a:r>
            <a:endParaRPr sz="24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1"/>
            <a:r>
              <a:rPr lang="en-US"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3</a:t>
            </a:r>
            <a:r>
              <a:rPr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crime</a:t>
            </a:r>
            <a:r>
              <a:rPr lang="en-US"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s</a:t>
            </a:r>
            <a:r>
              <a:rPr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against persons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in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2026</a:t>
            </a:r>
            <a:endParaRPr sz="24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2"/>
            <a:r>
              <a:rPr sz="2000" b="0" i="0" u="none" cap="none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b="0" i="0" u="none" cap="none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</a:t>
            </a:r>
            <a:r>
              <a:rPr lang="en-US" sz="20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 50.0% </a:t>
            </a:r>
            <a:r>
              <a:rPr lang="en-US" sz="2000" b="0" i="0" u="none" cap="none" dirty="0">
                <a:ln w="3175">
                  <a:noFill/>
                </a:ln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compared to 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sz="2000" b="0" i="0" u="none" cap="none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2025 (2 crimes)</a:t>
            </a:r>
          </a:p>
          <a:p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158 total crimes so far in 2026</a:t>
            </a:r>
          </a:p>
          <a:p>
            <a:pPr lvl="1"/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15.3%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(137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22 crimes against persons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b="0" i="0" u="none" cap="none" dirty="0">
                <a:ln w="3175">
                  <a:noFill/>
                </a:ln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</a:t>
            </a:r>
            <a:r>
              <a:rPr lang="en-US" sz="2000" dirty="0">
                <a:ln w="3175">
                  <a:noFill/>
                </a:ln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37</a:t>
            </a:r>
            <a:r>
              <a:rPr lang="en-US" sz="2000" b="0" i="0" u="none" cap="none" dirty="0">
                <a:ln w="3175">
                  <a:noFill/>
                </a:ln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.5% </a:t>
            </a:r>
            <a:r>
              <a:rPr lang="en-US" sz="2000" b="0" i="0" u="none" cap="none" dirty="0">
                <a:ln w="3175">
                  <a:noFill/>
                </a:ln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compared to this time in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2025 (16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98 crimes against property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dirty="0">
                <a:ln w="3175">
                  <a:noFill/>
                </a:ln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16.7% </a:t>
            </a:r>
            <a:r>
              <a:rPr lang="en-US" sz="2000" dirty="0">
                <a:ln w="3175">
                  <a:noFill/>
                </a:ln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compared to this time in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2025 (84 crimes)</a:t>
            </a:r>
          </a:p>
          <a:p>
            <a:pPr lvl="2"/>
            <a:endParaRPr sz="20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80312" y="653447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3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14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C326A-C1A8-0ED7-CE25-D5DE53601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1CEF1-E5C1-AEB5-FEE7-6ECD3B760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927" y="285414"/>
            <a:ext cx="5142344" cy="839330"/>
          </a:xfrm>
        </p:spPr>
        <p:txBody>
          <a:bodyPr>
            <a:normAutofit fontScale="90000"/>
          </a:bodyPr>
          <a:lstStyle/>
          <a:p>
            <a:r>
              <a:rPr dirty="0" err="1">
                <a:latin typeface="Bahnschrift" panose="020B0502040204020203" pitchFamily="34" charset="0"/>
              </a:rPr>
              <a:t>Skinker</a:t>
            </a:r>
            <a:r>
              <a:rPr lang="en-US" dirty="0" err="1">
                <a:latin typeface="Bahnschrift" panose="020B0502040204020203" pitchFamily="34" charset="0"/>
              </a:rPr>
              <a:t>-</a:t>
            </a:r>
            <a:r>
              <a:rPr dirty="0" err="1">
                <a:latin typeface="Bahnschrift" panose="020B0502040204020203" pitchFamily="34" charset="0"/>
              </a:rPr>
              <a:t>DeBaliviere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Year to Year Comparison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9626A6-8DC7-C889-4085-0E4249D6ABC4}"/>
              </a:ext>
            </a:extLst>
          </p:cNvPr>
          <p:cNvSpPr txBox="1"/>
          <p:nvPr/>
        </p:nvSpPr>
        <p:spPr>
          <a:xfrm>
            <a:off x="7740352" y="6551766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3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566E4AD4-4FBE-CD10-030D-245B12DEB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514926"/>
              </p:ext>
            </p:extLst>
          </p:nvPr>
        </p:nvGraphicFramePr>
        <p:xfrm>
          <a:off x="354015" y="1149896"/>
          <a:ext cx="8435969" cy="27298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83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43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000" spc="-20" dirty="0">
                          <a:latin typeface="Bahnschrift" panose="020B0502040204020203" pitchFamily="34" charset="0"/>
                          <a:cs typeface="Arial"/>
                        </a:rPr>
                        <a:t>2025</a:t>
                      </a:r>
                      <a:endParaRPr sz="10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7493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 Assault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29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66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 Vehicle Theft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26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89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19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114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5" name="object 7">
            <a:extLst>
              <a:ext uri="{FF2B5EF4-FFF2-40B4-BE49-F238E27FC236}">
                <a16:creationId xmlns:a16="http://schemas.microsoft.com/office/drawing/2014/main" id="{F25C6EBF-E890-7EEE-BCDE-9717C2CF09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825905"/>
              </p:ext>
            </p:extLst>
          </p:nvPr>
        </p:nvGraphicFramePr>
        <p:xfrm>
          <a:off x="354014" y="3886048"/>
          <a:ext cx="8435969" cy="27298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9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83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43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000" spc="-20" dirty="0">
                          <a:latin typeface="Bahnschrift" panose="020B0502040204020203" pitchFamily="34" charset="0"/>
                          <a:cs typeface="Arial"/>
                        </a:rPr>
                        <a:t>202</a:t>
                      </a:r>
                      <a:r>
                        <a:rPr lang="en-US" sz="1000" spc="-2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0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74930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 Assault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29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 Vehicle Theft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89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064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9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975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046" y="251714"/>
            <a:ext cx="4183908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Skinker-</a:t>
            </a:r>
            <a:r>
              <a:rPr lang="en-US" dirty="0" err="1">
                <a:latin typeface="Bahnschrift" panose="020B0502040204020203" pitchFamily="34" charset="0"/>
              </a:rPr>
              <a:t>Debaliviere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2025 vs 2026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AA0A7A-C978-9D45-9884-A0E8099A24BB}"/>
              </a:ext>
            </a:extLst>
          </p:cNvPr>
          <p:cNvSpPr txBox="1"/>
          <p:nvPr/>
        </p:nvSpPr>
        <p:spPr>
          <a:xfrm>
            <a:off x="7740352" y="6551766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3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C1BBAEA-F764-4C25-9AB6-D9C5FA15A7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5452255"/>
              </p:ext>
            </p:extLst>
          </p:nvPr>
        </p:nvGraphicFramePr>
        <p:xfrm>
          <a:off x="76200" y="1340768"/>
          <a:ext cx="8991600" cy="5210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8605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4275" y="252676"/>
            <a:ext cx="5055449" cy="944076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Bahnschrift" panose="020B0502040204020203" pitchFamily="34" charset="0"/>
              </a:rPr>
              <a:t>Skinker-Debaliviere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week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3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5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5411409"/>
              </p:ext>
            </p:extLst>
          </p:nvPr>
        </p:nvGraphicFramePr>
        <p:xfrm>
          <a:off x="0" y="1196752"/>
          <a:ext cx="9144000" cy="5408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6734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7" y="252676"/>
            <a:ext cx="4176464" cy="944076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Bahnschrift" panose="020B0502040204020203" pitchFamily="34" charset="0"/>
              </a:rPr>
              <a:t>Skinker-debaliviere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time of day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3318" y="5907760"/>
            <a:ext cx="216024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3318" y="6267800"/>
            <a:ext cx="216024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9342" y="5877272"/>
            <a:ext cx="2318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77% - Daytime (8AM-8PM)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1" y="6237312"/>
            <a:ext cx="23904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23% - Nighttime (8PM-8AM)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/>
        </p:nvGraphicFramePr>
        <p:xfrm>
          <a:off x="2201862" y="1609725"/>
          <a:ext cx="4740275" cy="3638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7110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75989" y="252676"/>
            <a:ext cx="5192021" cy="944076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Bahnschrift" panose="020B0502040204020203" pitchFamily="34" charset="0"/>
              </a:rPr>
              <a:t>Skinker-debaliviere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Month</a:t>
            </a:r>
            <a:endParaRPr dirty="0">
              <a:latin typeface="Bahnschrift" panose="020B0502040204020203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5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6153537"/>
              </p:ext>
            </p:extLst>
          </p:nvPr>
        </p:nvGraphicFramePr>
        <p:xfrm>
          <a:off x="0" y="1340768"/>
          <a:ext cx="914400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52491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>
                <a:latin typeface="Bahnschrift" panose="020B0502040204020203" pitchFamily="34" charset="0"/>
              </a:rPr>
              <a:t>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Neighborhood Detail</a:t>
            </a:r>
          </a:p>
        </p:txBody>
      </p:sp>
    </p:spTree>
    <p:extLst>
      <p:ext uri="{BB962C8B-B14F-4D97-AF65-F5344CB8AC3E}">
        <p14:creationId xmlns:p14="http://schemas.microsoft.com/office/powerpoint/2010/main" val="887847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0970" y="404664"/>
            <a:ext cx="3907904" cy="1188720"/>
          </a:xfrm>
        </p:spPr>
        <p:txBody>
          <a:bodyPr/>
          <a:lstStyle/>
          <a:p>
            <a:r>
              <a:rPr dirty="0">
                <a:latin typeface="Bahnschrift" panose="020B0502040204020203" pitchFamily="34" charset="0"/>
              </a:rPr>
              <a:t>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Summary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892" y="1781944"/>
            <a:ext cx="8102564" cy="4752528"/>
          </a:xfrm>
          <a:noFill/>
        </p:spPr>
        <p:txBody>
          <a:bodyPr>
            <a:normAutofit lnSpcReduction="10000"/>
          </a:bodyPr>
          <a:lstStyle/>
          <a:p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71</a:t>
            </a:r>
            <a:r>
              <a:rPr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total crimes in </a:t>
            </a:r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2026</a:t>
            </a:r>
            <a:endParaRPr sz="2800" b="1" i="0" u="sng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1"/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b="0" i="0" u="none" cap="none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</a:t>
            </a:r>
            <a:r>
              <a:rPr lang="en-US" sz="24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6</a:t>
            </a:r>
            <a:r>
              <a:rPr lang="en-US" sz="2400" b="0" i="0" u="none" cap="none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.0% 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2025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(67 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16 </a:t>
            </a:r>
            <a:r>
              <a:rPr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crimes against persons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in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2026</a:t>
            </a:r>
            <a:endParaRPr sz="24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2"/>
            <a:r>
              <a:rPr sz="2000" b="0" i="0" u="none" cap="none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</a:t>
            </a:r>
            <a:r>
              <a:rPr lang="en-US" sz="2000" b="0" i="0" u="none" cap="none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5</a:t>
            </a:r>
            <a:r>
              <a:rPr lang="en-US" sz="2000" b="0" i="0" u="none" cap="none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.9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% </a:t>
            </a:r>
            <a:r>
              <a:rPr sz="2000" b="0" i="0" u="none" cap="none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compared </a:t>
            </a:r>
            <a:r>
              <a:rPr sz="20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to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20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2025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(17 crimes)</a:t>
            </a:r>
          </a:p>
          <a:p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470 total crimes so far in 2026</a:t>
            </a:r>
          </a:p>
          <a:p>
            <a:pPr lvl="1"/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9.8%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(428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83 crimes against persons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 </a:t>
            </a:r>
            <a:r>
              <a:rPr lang="en-US" sz="2000" dirty="0">
                <a:solidFill>
                  <a:srgbClr val="22B967"/>
                </a:solidFill>
                <a:latin typeface="Bahnschrift" panose="020B0502040204020203" pitchFamily="34" charset="0"/>
                <a:cs typeface="Arial"/>
              </a:rPr>
              <a:t>6.7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%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(89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 253 crimes against property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3.3%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(245 crimes)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80312" y="653447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408CA-0DE3-D9E0-69B4-F3F04A1F8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6FE78-5E00-B3E1-8F84-FEC7E747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824" y="260648"/>
            <a:ext cx="5122912" cy="926976"/>
          </a:xfrm>
        </p:spPr>
        <p:txBody>
          <a:bodyPr>
            <a:normAutofit fontScale="90000"/>
          </a:bodyPr>
          <a:lstStyle/>
          <a:p>
            <a:r>
              <a:rPr dirty="0">
                <a:latin typeface="Bahnschrift" panose="020B0502040204020203" pitchFamily="34" charset="0"/>
              </a:rPr>
              <a:t>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Year to Year Comparison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5FBA23-35B0-20DD-8812-9E4D72D9C798}"/>
              </a:ext>
            </a:extLst>
          </p:cNvPr>
          <p:cNvSpPr txBox="1"/>
          <p:nvPr/>
        </p:nvSpPr>
        <p:spPr>
          <a:xfrm>
            <a:off x="7845444" y="6551766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4DC961A8-938B-D7F5-2692-C72A0AFFB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492407"/>
              </p:ext>
            </p:extLst>
          </p:nvPr>
        </p:nvGraphicFramePr>
        <p:xfrm>
          <a:off x="306389" y="1052736"/>
          <a:ext cx="8439781" cy="2627630"/>
        </p:xfrm>
        <a:graphic>
          <a:graphicData uri="http://schemas.openxmlformats.org/drawingml/2006/table">
            <a:tbl>
              <a:tblPr firstRow="1" bandRow="1"/>
              <a:tblGrid>
                <a:gridCol w="164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83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09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ts val="990"/>
                        </a:lnSpc>
                      </a:pPr>
                      <a:r>
                        <a:rPr sz="1000" b="0" spc="0" baseline="0" dirty="0">
                          <a:latin typeface="Bahnschrift" panose="020B0502040204020203" pitchFamily="34" charset="0"/>
                          <a:cs typeface="Arial"/>
                        </a:rPr>
                        <a:t>2025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2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536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2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 Assault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L>
                      <a:noFill/>
                    </a:lnL>
                    <a:lnR>
                      <a:noFill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2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r>
                        <a:rPr lang="en-US"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2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2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17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15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15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9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136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2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 Vehicle Theft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n-US"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64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89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2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15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3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18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27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30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21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25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22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r>
                        <a:rPr lang="en-US"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5" name="object 6">
            <a:extLst>
              <a:ext uri="{FF2B5EF4-FFF2-40B4-BE49-F238E27FC236}">
                <a16:creationId xmlns:a16="http://schemas.microsoft.com/office/drawing/2014/main" id="{0DE8B61B-FCF4-A51D-B416-AA4BDE287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224720"/>
              </p:ext>
            </p:extLst>
          </p:nvPr>
        </p:nvGraphicFramePr>
        <p:xfrm>
          <a:off x="352109" y="3741307"/>
          <a:ext cx="8439781" cy="27495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83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7509">
                <a:tc>
                  <a:txBody>
                    <a:bodyPr/>
                    <a:lstStyle/>
                    <a:p>
                      <a:pPr>
                        <a:lnSpc>
                          <a:spcPts val="990"/>
                        </a:lnSpc>
                      </a:pPr>
                      <a:r>
                        <a:rPr sz="1000" b="0" spc="0" baseline="0" dirty="0">
                          <a:latin typeface="Bahnschrift" panose="020B0502040204020203" pitchFamily="34" charset="0"/>
                          <a:cs typeface="Arial"/>
                        </a:rPr>
                        <a:t>202</a:t>
                      </a:r>
                      <a:r>
                        <a:rPr lang="en-US" sz="1000" b="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0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b="0" spc="0" baseline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63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663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 Assault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9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09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663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26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29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09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663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23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19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21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97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420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 Vehicle Theft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9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39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89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663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09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b="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17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36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26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37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23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32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b="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b="0" spc="0" baseline="0" dirty="0">
                          <a:latin typeface="Bahnschrift" panose="020B0502040204020203" pitchFamily="34" charset="0"/>
                          <a:cs typeface="Arial"/>
                        </a:rPr>
                        <a:t>203</a:t>
                      </a:r>
                      <a:endParaRPr sz="1100" b="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681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6130" y="256330"/>
            <a:ext cx="2671740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2025 vs 2026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0D078F-6C0F-97BB-64C5-68C2EEE9109C}"/>
              </a:ext>
            </a:extLst>
          </p:cNvPr>
          <p:cNvSpPr txBox="1"/>
          <p:nvPr/>
        </p:nvSpPr>
        <p:spPr>
          <a:xfrm>
            <a:off x="7380312" y="653447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C1BBAEA-F764-4C25-9AB6-D9C5FA15A7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0824518"/>
              </p:ext>
            </p:extLst>
          </p:nvPr>
        </p:nvGraphicFramePr>
        <p:xfrm>
          <a:off x="76200" y="1268760"/>
          <a:ext cx="8991600" cy="526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676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4275" y="252676"/>
            <a:ext cx="5055449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week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6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935330"/>
              </p:ext>
            </p:extLst>
          </p:nvPr>
        </p:nvGraphicFramePr>
        <p:xfrm>
          <a:off x="0" y="1340768"/>
          <a:ext cx="9143999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9610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7" y="252676"/>
            <a:ext cx="4176464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time of day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5971187"/>
            <a:ext cx="216024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3528" y="6331227"/>
            <a:ext cx="216024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9552" y="5940699"/>
            <a:ext cx="2318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55% - Daytime (8AM-8PM)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551" y="6300739"/>
            <a:ext cx="23904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45% - Nighttime (8PM-8AM)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/>
          </p:cNvGraphicFramePr>
          <p:nvPr/>
        </p:nvGraphicFramePr>
        <p:xfrm>
          <a:off x="2209800" y="1614487"/>
          <a:ext cx="4724400" cy="36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92271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3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75989" y="252676"/>
            <a:ext cx="5192021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Month</a:t>
            </a:r>
            <a:endParaRPr dirty="0">
              <a:latin typeface="Bahnschrift" panose="020B0502040204020203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6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0548236"/>
              </p:ext>
            </p:extLst>
          </p:nvPr>
        </p:nvGraphicFramePr>
        <p:xfrm>
          <a:off x="0" y="1340767"/>
          <a:ext cx="9144000" cy="5256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40979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dirty="0">
                <a:latin typeface="Bahnschrift" panose="020B0502040204020203" pitchFamily="34" charset="0"/>
              </a:rPr>
              <a:t>Visitation Park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Neighborhood Detail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6973" y="404664"/>
            <a:ext cx="3830051" cy="1096156"/>
          </a:xfrm>
        </p:spPr>
        <p:txBody>
          <a:bodyPr>
            <a:normAutofit/>
          </a:bodyPr>
          <a:lstStyle/>
          <a:p>
            <a:r>
              <a:rPr dirty="0">
                <a:latin typeface="Bahnschrift" panose="020B0502040204020203" pitchFamily="34" charset="0"/>
              </a:rPr>
              <a:t>Visitation Park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Summary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092" y="1628800"/>
            <a:ext cx="8031812" cy="4464496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19</a:t>
            </a:r>
            <a:r>
              <a:rPr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total crimes in </a:t>
            </a:r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2026</a:t>
            </a:r>
            <a:endParaRPr sz="2800" b="1" i="0" u="sng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1"/>
            <a:r>
              <a:rPr sz="2400" b="0" i="0" u="none" cap="none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90.0% 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2025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(10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6 crimes </a:t>
            </a:r>
            <a:r>
              <a:rPr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against persons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in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2026</a:t>
            </a:r>
            <a:endParaRPr sz="24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2"/>
            <a:r>
              <a:rPr lang="en-US" sz="20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50.0% 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compared to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20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2025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(4 crimes)</a:t>
            </a:r>
          </a:p>
          <a:p>
            <a:pPr marL="0" indent="0">
              <a:buNone/>
            </a:pPr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64 total crimes so far in 2026</a:t>
            </a:r>
          </a:p>
          <a:p>
            <a:pPr lvl="1"/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3.2%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(62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12 crimes against persons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 42.9%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(21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36 crimes against property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12.5%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(32 crimes)</a:t>
            </a:r>
          </a:p>
          <a:p>
            <a:pPr lvl="2"/>
            <a:endParaRPr sz="20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80312" y="653447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717E1-9A63-5EC3-8C35-8B006F3FD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1B5F8-AFE6-C26A-50EE-21CFDF907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260648"/>
            <a:ext cx="4752528" cy="845148"/>
          </a:xfrm>
        </p:spPr>
        <p:txBody>
          <a:bodyPr>
            <a:normAutofit fontScale="90000"/>
          </a:bodyPr>
          <a:lstStyle/>
          <a:p>
            <a:r>
              <a:rPr dirty="0">
                <a:latin typeface="Bahnschrift" panose="020B0502040204020203" pitchFamily="34" charset="0"/>
              </a:rPr>
              <a:t>Visitation Park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Year to Year Comparison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69ABD1-4AD8-7373-A4E3-CB91A8F7B047}"/>
              </a:ext>
            </a:extLst>
          </p:cNvPr>
          <p:cNvSpPr txBox="1"/>
          <p:nvPr/>
        </p:nvSpPr>
        <p:spPr>
          <a:xfrm>
            <a:off x="7845444" y="6551766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3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FF410419-82E7-7418-4AD5-1D69CE8F7B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142313"/>
              </p:ext>
            </p:extLst>
          </p:nvPr>
        </p:nvGraphicFramePr>
        <p:xfrm>
          <a:off x="251520" y="1105796"/>
          <a:ext cx="8441052" cy="2811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9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83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24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000" dirty="0">
                        <a:latin typeface="Bahnschrift" panose="020B0502040204020203" pitchFamily="34" charset="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1000" spc="-20" dirty="0">
                          <a:latin typeface="Bahnschrift" panose="020B0502040204020203" pitchFamily="34" charset="0"/>
                          <a:cs typeface="Arial"/>
                        </a:rPr>
                        <a:t>2025</a:t>
                      </a:r>
                      <a:endParaRPr sz="10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10795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</a:t>
                      </a:r>
                      <a:r>
                        <a:rPr sz="1100" spc="-6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Assault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en-US"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29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</a:t>
                      </a:r>
                      <a:r>
                        <a:rPr sz="1100" spc="3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Vehicle</a:t>
                      </a:r>
                      <a:r>
                        <a:rPr sz="1100" spc="1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Theft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89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lang="en-US"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graphicFrame>
        <p:nvGraphicFramePr>
          <p:cNvPr id="5" name="object 7">
            <a:extLst>
              <a:ext uri="{FF2B5EF4-FFF2-40B4-BE49-F238E27FC236}">
                <a16:creationId xmlns:a16="http://schemas.microsoft.com/office/drawing/2014/main" id="{68BD8292-7F4B-911E-FB99-9CD643C6C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905972"/>
              </p:ext>
            </p:extLst>
          </p:nvPr>
        </p:nvGraphicFramePr>
        <p:xfrm>
          <a:off x="251520" y="3926887"/>
          <a:ext cx="8441052" cy="26704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9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197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83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072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000" dirty="0">
                        <a:latin typeface="Bahnschrift" panose="020B0502040204020203" pitchFamily="34" charset="0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1000" spc="-20" dirty="0">
                          <a:latin typeface="Bahnschrift" panose="020B0502040204020203" pitchFamily="34" charset="0"/>
                          <a:cs typeface="Arial"/>
                        </a:rPr>
                        <a:t>202</a:t>
                      </a:r>
                      <a:r>
                        <a:rPr lang="en-US" sz="1000" spc="-2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0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10795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Bahnschrift" panose="020B0502040204020203" pitchFamily="34" charset="0"/>
                        <a:cs typeface="Times New Roman"/>
                      </a:endParaRPr>
                    </a:p>
                  </a:txBody>
                  <a:tcPr marL="0" marR="0" marT="0" marB="0"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01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>
                      <a:noFill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01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</a:t>
                      </a:r>
                      <a:r>
                        <a:rPr sz="1100" spc="-6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Assault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153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01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29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7153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01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8356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</a:t>
                      </a:r>
                      <a:r>
                        <a:rPr sz="1100" spc="3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Vehicle</a:t>
                      </a:r>
                      <a:r>
                        <a:rPr sz="1100" spc="1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Theft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ED5757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76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895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301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7153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9333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4102" y="251714"/>
            <a:ext cx="3175796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Visitation Park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2025 vs 2026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C1BBAEA-F764-4C25-9AB6-D9C5FA15A7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700576"/>
              </p:ext>
            </p:extLst>
          </p:nvPr>
        </p:nvGraphicFramePr>
        <p:xfrm>
          <a:off x="76200" y="1340768"/>
          <a:ext cx="899160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46194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4275" y="252676"/>
            <a:ext cx="5055449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VISITATION PARK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week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7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4840298"/>
              </p:ext>
            </p:extLst>
          </p:nvPr>
        </p:nvGraphicFramePr>
        <p:xfrm>
          <a:off x="0" y="1412776"/>
          <a:ext cx="9144000" cy="5192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9519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7" y="252676"/>
            <a:ext cx="4176464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Visitation Park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time of day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5748" y="5999520"/>
            <a:ext cx="216024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1521" y="6360386"/>
            <a:ext cx="216024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7545" y="5969858"/>
            <a:ext cx="2318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46% - Daytime (8AM-8PM)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544" y="6329898"/>
            <a:ext cx="23904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54% - Nighttime (8PM-8AM)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/>
          </p:cNvGraphicFramePr>
          <p:nvPr/>
        </p:nvGraphicFramePr>
        <p:xfrm>
          <a:off x="1943100" y="1558925"/>
          <a:ext cx="5257800" cy="3740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049994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75989" y="252676"/>
            <a:ext cx="5192021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Visitation Park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Month</a:t>
            </a:r>
            <a:endParaRPr dirty="0">
              <a:latin typeface="Bahnschrift" panose="020B0502040204020203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7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7516777"/>
              </p:ext>
            </p:extLst>
          </p:nvPr>
        </p:nvGraphicFramePr>
        <p:xfrm>
          <a:off x="0" y="1340768"/>
          <a:ext cx="9144000" cy="5264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76822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e4bf973-5651-45da-8ff2-41035f02ffb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6A82C32FEECE4CAC520337AD24CE7F" ma:contentTypeVersion="5" ma:contentTypeDescription="Create a new document." ma:contentTypeScope="" ma:versionID="93bee0bce9104657644de709178c1cbd">
  <xsd:schema xmlns:xsd="http://www.w3.org/2001/XMLSchema" xmlns:xs="http://www.w3.org/2001/XMLSchema" xmlns:p="http://schemas.microsoft.com/office/2006/metadata/properties" xmlns:ns3="4e4bf973-5651-45da-8ff2-41035f02ffbe" targetNamespace="http://schemas.microsoft.com/office/2006/metadata/properties" ma:root="true" ma:fieldsID="64bb82e0d3ad4bbb2941a25e3aa16419" ns3:_="">
    <xsd:import namespace="4e4bf973-5651-45da-8ff2-41035f02ffb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4bf973-5651-45da-8ff2-41035f02ffb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7B595C-E44C-45F1-8B08-363A09D85F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C25F64-6FD0-4EC9-8A22-BEA0F767E4B1}">
  <ds:schemaRefs>
    <ds:schemaRef ds:uri="http://schemas.microsoft.com/office/2006/documentManagement/types"/>
    <ds:schemaRef ds:uri="http://purl.org/dc/elements/1.1/"/>
    <ds:schemaRef ds:uri="http://purl.org/dc/terms/"/>
    <ds:schemaRef ds:uri="4e4bf973-5651-45da-8ff2-41035f02ffb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20C6543-7609-40B5-9138-EBFC87F264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4bf973-5651-45da-8ff2-41035f02ff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15525</TotalTime>
  <Words>1871</Words>
  <Application>Microsoft Office PowerPoint</Application>
  <PresentationFormat>On-screen Show (4:3)</PresentationFormat>
  <Paragraphs>1024</Paragraphs>
  <Slides>32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Bahnschrift</vt:lpstr>
      <vt:lpstr>Calibri</vt:lpstr>
      <vt:lpstr>Gill Sans MT</vt:lpstr>
      <vt:lpstr>Times New Roman</vt:lpstr>
      <vt:lpstr>Parcel</vt:lpstr>
      <vt:lpstr>DeBaliviere Place Skinker-Debaliviere West End Visitation Park</vt:lpstr>
      <vt:lpstr>City of St Louis Police Districts</vt:lpstr>
      <vt:lpstr>District 5 Summary Notes</vt:lpstr>
      <vt:lpstr>PowerPoint Presentation</vt:lpstr>
      <vt:lpstr>DeBaliviere Place Neighborhood Detail</vt:lpstr>
      <vt:lpstr>DeBaliviere Place Summary Notes</vt:lpstr>
      <vt:lpstr>DeBaliviere Place Year to Year Comparison</vt:lpstr>
      <vt:lpstr>Debaliviere place 2025 vs 2026</vt:lpstr>
      <vt:lpstr>Debaliviere place Crimes by day of the week</vt:lpstr>
      <vt:lpstr>Debaliviere place Crimes by time of day</vt:lpstr>
      <vt:lpstr>Debaliviere place Crimes by day of the Month</vt:lpstr>
      <vt:lpstr>Skinker-DeBaliviere Neighborhood Detail</vt:lpstr>
      <vt:lpstr>Skinker-DeBaliviere Summary Notes</vt:lpstr>
      <vt:lpstr>Skinker-DeBaliviere Year to Year Comparison</vt:lpstr>
      <vt:lpstr>Skinker-Debaliviere 2025 vs 2026</vt:lpstr>
      <vt:lpstr>Skinker-Debaliviere Crimes by day of the week</vt:lpstr>
      <vt:lpstr>Skinker-debaliviere Crimes by time of day</vt:lpstr>
      <vt:lpstr>Skinker-debaliviere Crimes by day of the Month</vt:lpstr>
      <vt:lpstr>West End Neighborhood Detail</vt:lpstr>
      <vt:lpstr>West End Summary Notes</vt:lpstr>
      <vt:lpstr>West End Year to Year Comparison</vt:lpstr>
      <vt:lpstr>West end 2025 vs 2026</vt:lpstr>
      <vt:lpstr>West end Crimes by day of the week</vt:lpstr>
      <vt:lpstr>West end Crimes by time of day</vt:lpstr>
      <vt:lpstr>West end Crimes by day of the Month</vt:lpstr>
      <vt:lpstr>Visitation Park Neighborhood Detail</vt:lpstr>
      <vt:lpstr>Visitation Park Summary Notes</vt:lpstr>
      <vt:lpstr>Visitation Park Year to Year Comparison</vt:lpstr>
      <vt:lpstr>Visitation Park 2025 vs 2026</vt:lpstr>
      <vt:lpstr>VISITATION PARK Crimes by day of the week</vt:lpstr>
      <vt:lpstr>Visitation Park Crimes by time of day</vt:lpstr>
      <vt:lpstr>Visitation Park Crimes by day of the Month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Skinker DeBaliviere DeBaliviere Place West End Visitation Park</dc:title>
  <dc:subject/>
  <dc:creator>Jess Watson</dc:creator>
  <cp:keywords/>
  <dc:description/>
  <cp:lastModifiedBy>Monger, Suraj</cp:lastModifiedBy>
  <cp:revision>561</cp:revision>
  <dcterms:created xsi:type="dcterms:W3CDTF">2017-02-13T16:18:36Z</dcterms:created>
  <dcterms:modified xsi:type="dcterms:W3CDTF">2026-09-10T21:15:57Z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0x010100186A82C32FEECE4CAC520337AD24CE7F</vt:lpwstr>
  </property>
</Properties>
</file>